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28"/>
  </p:notesMasterIdLst>
  <p:handoutMasterIdLst>
    <p:handoutMasterId r:id="rId29"/>
  </p:handoutMasterIdLst>
  <p:sldIdLst>
    <p:sldId id="274" r:id="rId2"/>
    <p:sldId id="325" r:id="rId3"/>
    <p:sldId id="275" r:id="rId4"/>
    <p:sldId id="335" r:id="rId5"/>
    <p:sldId id="278" r:id="rId6"/>
    <p:sldId id="322" r:id="rId7"/>
    <p:sldId id="326" r:id="rId8"/>
    <p:sldId id="323" r:id="rId9"/>
    <p:sldId id="337" r:id="rId10"/>
    <p:sldId id="329" r:id="rId11"/>
    <p:sldId id="306" r:id="rId12"/>
    <p:sldId id="314" r:id="rId13"/>
    <p:sldId id="308" r:id="rId14"/>
    <p:sldId id="338" r:id="rId15"/>
    <p:sldId id="330" r:id="rId16"/>
    <p:sldId id="316" r:id="rId17"/>
    <p:sldId id="331" r:id="rId18"/>
    <p:sldId id="318" r:id="rId19"/>
    <p:sldId id="321" r:id="rId20"/>
    <p:sldId id="327" r:id="rId21"/>
    <p:sldId id="320" r:id="rId22"/>
    <p:sldId id="332" r:id="rId23"/>
    <p:sldId id="313" r:id="rId24"/>
    <p:sldId id="333" r:id="rId25"/>
    <p:sldId id="324" r:id="rId26"/>
    <p:sldId id="309" r:id="rId27"/>
  </p:sldIdLst>
  <p:sldSz cx="9144000" cy="6858000" type="overhead"/>
  <p:notesSz cx="9180513" cy="6858000"/>
  <p:defaultTextStyle>
    <a:defPPr>
      <a:defRPr lang="en-US"/>
    </a:defPPr>
    <a:lvl1pPr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16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152"/>
    </p:cViewPr>
  </p:sorterViewPr>
  <p:notesViewPr>
    <p:cSldViewPr>
      <p:cViewPr varScale="1">
        <p:scale>
          <a:sx n="49" d="100"/>
          <a:sy n="49" d="100"/>
        </p:scale>
        <p:origin x="-528" y="-104"/>
      </p:cViewPr>
      <p:guideLst>
        <p:guide orient="horz" pos="2160"/>
        <p:guide pos="289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9782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a:ea typeface="+mn-ea"/>
                <a:cs typeface="+mn-cs"/>
              </a:defRPr>
            </a:lvl1pPr>
          </a:lstStyle>
          <a:p>
            <a:pPr>
              <a:defRPr/>
            </a:pPr>
            <a:endParaRPr lang="en-US"/>
          </a:p>
        </p:txBody>
      </p:sp>
      <p:sp>
        <p:nvSpPr>
          <p:cNvPr id="75779" name="Rectangle 3"/>
          <p:cNvSpPr>
            <a:spLocks noGrp="1" noChangeArrowheads="1"/>
          </p:cNvSpPr>
          <p:nvPr>
            <p:ph type="dt" sz="quarter" idx="1"/>
          </p:nvPr>
        </p:nvSpPr>
        <p:spPr bwMode="auto">
          <a:xfrm>
            <a:off x="5202238" y="0"/>
            <a:ext cx="39782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ea typeface="+mn-ea"/>
                <a:cs typeface="+mn-cs"/>
              </a:defRPr>
            </a:lvl1pPr>
          </a:lstStyle>
          <a:p>
            <a:pPr>
              <a:defRPr/>
            </a:pPr>
            <a:endParaRPr lang="en-US"/>
          </a:p>
        </p:txBody>
      </p:sp>
      <p:sp>
        <p:nvSpPr>
          <p:cNvPr id="75780" name="Rectangle 4"/>
          <p:cNvSpPr>
            <a:spLocks noGrp="1" noChangeArrowheads="1"/>
          </p:cNvSpPr>
          <p:nvPr>
            <p:ph type="ftr" sz="quarter" idx="2"/>
          </p:nvPr>
        </p:nvSpPr>
        <p:spPr bwMode="auto">
          <a:xfrm>
            <a:off x="0" y="6477000"/>
            <a:ext cx="39782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a:ea typeface="+mn-ea"/>
                <a:cs typeface="+mn-cs"/>
              </a:defRPr>
            </a:lvl1pPr>
          </a:lstStyle>
          <a:p>
            <a:pPr>
              <a:defRPr/>
            </a:pPr>
            <a:endParaRPr lang="en-US"/>
          </a:p>
        </p:txBody>
      </p:sp>
      <p:sp>
        <p:nvSpPr>
          <p:cNvPr id="75781" name="Rectangle 5"/>
          <p:cNvSpPr>
            <a:spLocks noGrp="1" noChangeArrowheads="1"/>
          </p:cNvSpPr>
          <p:nvPr>
            <p:ph type="sldNum" sz="quarter" idx="3"/>
          </p:nvPr>
        </p:nvSpPr>
        <p:spPr bwMode="auto">
          <a:xfrm>
            <a:off x="5202238" y="6477000"/>
            <a:ext cx="39782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6876DC2-7095-7947-A27E-A6F5D0A7CC1B}" type="slidenum">
              <a:rPr lang="en-US"/>
              <a:pPr>
                <a:defRPr/>
              </a:pPr>
              <a:t>‹#›</a:t>
            </a:fld>
            <a:endParaRPr lang="en-US"/>
          </a:p>
        </p:txBody>
      </p:sp>
    </p:spTree>
    <p:extLst>
      <p:ext uri="{BB962C8B-B14F-4D97-AF65-F5344CB8AC3E}">
        <p14:creationId xmlns:p14="http://schemas.microsoft.com/office/powerpoint/2010/main" val="675195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9782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a:ea typeface="+mn-ea"/>
                <a:cs typeface="+mn-cs"/>
              </a:defRPr>
            </a:lvl1pPr>
          </a:lstStyle>
          <a:p>
            <a:pPr>
              <a:defRPr/>
            </a:pPr>
            <a:endParaRPr lang="en-US"/>
          </a:p>
        </p:txBody>
      </p:sp>
      <p:sp>
        <p:nvSpPr>
          <p:cNvPr id="27651" name="Rectangle 3"/>
          <p:cNvSpPr>
            <a:spLocks noGrp="1" noChangeArrowheads="1"/>
          </p:cNvSpPr>
          <p:nvPr>
            <p:ph type="dt" idx="1"/>
          </p:nvPr>
        </p:nvSpPr>
        <p:spPr bwMode="auto">
          <a:xfrm>
            <a:off x="5202238" y="0"/>
            <a:ext cx="39782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ea typeface="+mn-ea"/>
                <a:cs typeface="+mn-cs"/>
              </a:defRPr>
            </a:lvl1pPr>
          </a:lstStyle>
          <a:p>
            <a:pPr>
              <a:defRPr/>
            </a:pPr>
            <a:endParaRPr lang="en-US"/>
          </a:p>
        </p:txBody>
      </p:sp>
      <p:sp>
        <p:nvSpPr>
          <p:cNvPr id="3076" name="Rectangle 4"/>
          <p:cNvSpPr>
            <a:spLocks noChangeArrowheads="1" noTextEdit="1"/>
          </p:cNvSpPr>
          <p:nvPr>
            <p:ph type="sldImg" idx="2"/>
          </p:nvPr>
        </p:nvSpPr>
        <p:spPr bwMode="auto">
          <a:xfrm>
            <a:off x="28622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3" name="Rectangle 5"/>
          <p:cNvSpPr>
            <a:spLocks noGrp="1" noChangeArrowheads="1"/>
          </p:cNvSpPr>
          <p:nvPr>
            <p:ph type="body" sz="quarter" idx="3"/>
          </p:nvPr>
        </p:nvSpPr>
        <p:spPr bwMode="auto">
          <a:xfrm>
            <a:off x="1223963" y="3276600"/>
            <a:ext cx="6732587"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6477000"/>
            <a:ext cx="39782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a:ea typeface="+mn-ea"/>
                <a:cs typeface="+mn-cs"/>
              </a:defRPr>
            </a:lvl1pPr>
          </a:lstStyle>
          <a:p>
            <a:pPr>
              <a:defRPr/>
            </a:pPr>
            <a:endParaRPr lang="en-US"/>
          </a:p>
        </p:txBody>
      </p:sp>
      <p:sp>
        <p:nvSpPr>
          <p:cNvPr id="27655" name="Rectangle 7"/>
          <p:cNvSpPr>
            <a:spLocks noGrp="1" noChangeArrowheads="1"/>
          </p:cNvSpPr>
          <p:nvPr>
            <p:ph type="sldNum" sz="quarter" idx="5"/>
          </p:nvPr>
        </p:nvSpPr>
        <p:spPr bwMode="auto">
          <a:xfrm>
            <a:off x="5202238" y="6477000"/>
            <a:ext cx="39782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D80F288-AA5E-FF44-8BA0-0A049FAC9ED8}" type="slidenum">
              <a:rPr lang="en-US"/>
              <a:pPr>
                <a:defRPr/>
              </a:pPr>
              <a:t>‹#›</a:t>
            </a:fld>
            <a:endParaRPr lang="en-US"/>
          </a:p>
        </p:txBody>
      </p:sp>
    </p:spTree>
    <p:extLst>
      <p:ext uri="{BB962C8B-B14F-4D97-AF65-F5344CB8AC3E}">
        <p14:creationId xmlns:p14="http://schemas.microsoft.com/office/powerpoint/2010/main" val="3954432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85A81FE-C753-1E47-AAF9-477B3549EA3A}" type="slidenum">
              <a:rPr lang="en-US" sz="1200"/>
              <a:pPr/>
              <a:t>1</a:t>
            </a:fld>
            <a:endParaRPr lang="en-US" sz="1200"/>
          </a:p>
        </p:txBody>
      </p:sp>
      <p:sp>
        <p:nvSpPr>
          <p:cNvPr id="5122" name="Rectangle 2"/>
          <p:cNvSpPr>
            <a:spLocks noChangeArrowheads="1" noTextEdit="1"/>
          </p:cNvSpPr>
          <p:nvPr>
            <p:ph type="sldImg"/>
          </p:nvPr>
        </p:nvSpPr>
        <p:spPr>
          <a:xfrm>
            <a:off x="2874963" y="514350"/>
            <a:ext cx="3429000" cy="2571750"/>
          </a:xfrm>
          <a:ln/>
        </p:spPr>
      </p:sp>
      <p:sp>
        <p:nvSpPr>
          <p:cNvPr id="5123" name="Rectangle 3"/>
          <p:cNvSpPr>
            <a:spLocks noChangeArrowheads="1"/>
          </p:cNvSpPr>
          <p:nvPr>
            <p:ph type="body" idx="1"/>
          </p:nvPr>
        </p:nvSpPr>
        <p:spPr>
          <a:xfrm>
            <a:off x="1223963" y="3257550"/>
            <a:ext cx="6732587" cy="308610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dirty="0">
              <a:latin typeface="Times" charset="0"/>
            </a:endParaRPr>
          </a:p>
          <a:p>
            <a:r>
              <a:rPr lang="en-US" dirty="0">
                <a:latin typeface="Times" charset="0"/>
              </a:rPr>
              <a:t>NOTES</a:t>
            </a:r>
            <a:r>
              <a:rPr lang="en-US" dirty="0" smtClean="0">
                <a:latin typeface="Times" charset="0"/>
              </a:rPr>
              <a:t>: Welcome</a:t>
            </a:r>
            <a:r>
              <a:rPr lang="en-US" baseline="0" dirty="0" smtClean="0">
                <a:latin typeface="Times" charset="0"/>
              </a:rPr>
              <a:t>, sign-in, and flyers</a:t>
            </a:r>
            <a:endParaRPr lang="en-US" dirty="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PHUHS AVID student looks like……..Explain a little why each one</a:t>
            </a:r>
            <a:r>
              <a:rPr lang="en-US" baseline="0" dirty="0" smtClean="0"/>
              <a:t> is important.</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12</a:t>
            </a:fld>
            <a:endParaRPr lang="en-US"/>
          </a:p>
        </p:txBody>
      </p:sp>
    </p:spTree>
    <p:extLst>
      <p:ext uri="{BB962C8B-B14F-4D97-AF65-F5344CB8AC3E}">
        <p14:creationId xmlns:p14="http://schemas.microsoft.com/office/powerpoint/2010/main" val="25320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9242B462-0AAA-7D4A-971F-E25F3E73B511}" type="slidenum">
              <a:rPr lang="en-US" sz="1200"/>
              <a:pPr/>
              <a:t>13</a:t>
            </a:fld>
            <a:endParaRPr lang="en-US" sz="1200"/>
          </a:p>
        </p:txBody>
      </p:sp>
      <p:sp>
        <p:nvSpPr>
          <p:cNvPr id="14338" name="Rectangle 2"/>
          <p:cNvSpPr>
            <a:spLocks noChangeArrowheads="1" noTextEdit="1"/>
          </p:cNvSpPr>
          <p:nvPr>
            <p:ph type="sldImg"/>
          </p:nvPr>
        </p:nvSpPr>
        <p:spPr>
          <a:xfrm>
            <a:off x="2874963" y="514350"/>
            <a:ext cx="3429000" cy="2571750"/>
          </a:xfrm>
          <a:ln/>
        </p:spPr>
      </p:sp>
      <p:sp>
        <p:nvSpPr>
          <p:cNvPr id="14339" name="Rectangle 3"/>
          <p:cNvSpPr>
            <a:spLocks noChangeArrowheads="1"/>
          </p:cNvSpPr>
          <p:nvPr>
            <p:ph type="body" idx="1"/>
          </p:nvPr>
        </p:nvSpPr>
        <p:spPr>
          <a:xfrm>
            <a:off x="1223963" y="3257550"/>
            <a:ext cx="6732587" cy="308610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atin typeface="Times" charset="0"/>
            </a:endParaRPr>
          </a:p>
          <a:p>
            <a:r>
              <a:rPr lang="en-US">
                <a:latin typeface="Times" charset="0"/>
              </a:rPr>
              <a:t>NOTES: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student share about Cornell Notes</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18</a:t>
            </a:fld>
            <a:endParaRPr lang="en-US"/>
          </a:p>
        </p:txBody>
      </p:sp>
    </p:spTree>
    <p:extLst>
      <p:ext uri="{BB962C8B-B14F-4D97-AF65-F5344CB8AC3E}">
        <p14:creationId xmlns:p14="http://schemas.microsoft.com/office/powerpoint/2010/main" val="312378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student share about what has helped them the most</a:t>
            </a:r>
            <a:r>
              <a:rPr lang="en-US" baseline="0" dirty="0" smtClean="0"/>
              <a:t> in class</a:t>
            </a:r>
            <a:r>
              <a:rPr lang="en-US" baseline="0" smtClean="0"/>
              <a:t>.  Heatherr </a:t>
            </a:r>
            <a:r>
              <a:rPr lang="en-US" baseline="0" dirty="0" smtClean="0"/>
              <a:t>has a good story about college prep.</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20</a:t>
            </a:fld>
            <a:endParaRPr lang="en-US"/>
          </a:p>
        </p:txBody>
      </p:sp>
    </p:spTree>
    <p:extLst>
      <p:ext uri="{BB962C8B-B14F-4D97-AF65-F5344CB8AC3E}">
        <p14:creationId xmlns:p14="http://schemas.microsoft.com/office/powerpoint/2010/main" val="40784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student share about the binder.</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21</a:t>
            </a:fld>
            <a:endParaRPr lang="en-US"/>
          </a:p>
        </p:txBody>
      </p:sp>
    </p:spTree>
    <p:extLst>
      <p:ext uri="{BB962C8B-B14F-4D97-AF65-F5344CB8AC3E}">
        <p14:creationId xmlns:p14="http://schemas.microsoft.com/office/powerpoint/2010/main" val="1180635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student talk about fieldtrips</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22</a:t>
            </a:fld>
            <a:endParaRPr lang="en-US"/>
          </a:p>
        </p:txBody>
      </p:sp>
    </p:spTree>
    <p:extLst>
      <p:ext uri="{BB962C8B-B14F-4D97-AF65-F5344CB8AC3E}">
        <p14:creationId xmlns:p14="http://schemas.microsoft.com/office/powerpoint/2010/main" val="268243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24</a:t>
            </a:fld>
            <a:endParaRPr lang="en-US"/>
          </a:p>
        </p:txBody>
      </p:sp>
    </p:spTree>
    <p:extLst>
      <p:ext uri="{BB962C8B-B14F-4D97-AF65-F5344CB8AC3E}">
        <p14:creationId xmlns:p14="http://schemas.microsoft.com/office/powerpoint/2010/main" val="335077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the kids.  Each student should say their name, grade, AP</a:t>
            </a:r>
            <a:r>
              <a:rPr lang="en-US" baseline="0" dirty="0" smtClean="0"/>
              <a:t> classes they are or have taken, and clubs/sports/activities they are involved in. </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2</a:t>
            </a:fld>
            <a:endParaRPr lang="en-US"/>
          </a:p>
        </p:txBody>
      </p:sp>
    </p:spTree>
    <p:extLst>
      <p:ext uri="{BB962C8B-B14F-4D97-AF65-F5344CB8AC3E}">
        <p14:creationId xmlns:p14="http://schemas.microsoft.com/office/powerpoint/2010/main" val="158764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A77C10D-1C5F-3A47-8A33-6948D21C6AA0}" type="slidenum">
              <a:rPr lang="en-US" sz="1200"/>
              <a:pPr/>
              <a:t>3</a:t>
            </a:fld>
            <a:endParaRPr lang="en-US" sz="1200"/>
          </a:p>
        </p:txBody>
      </p:sp>
      <p:sp>
        <p:nvSpPr>
          <p:cNvPr id="7170" name="Rectangle 2"/>
          <p:cNvSpPr>
            <a:spLocks noChangeArrowheads="1" noTextEdit="1"/>
          </p:cNvSpPr>
          <p:nvPr>
            <p:ph type="sldImg"/>
          </p:nvPr>
        </p:nvSpPr>
        <p:spPr>
          <a:xfrm>
            <a:off x="2874963" y="514350"/>
            <a:ext cx="3429000" cy="2571750"/>
          </a:xfrm>
          <a:ln/>
        </p:spPr>
      </p:sp>
      <p:sp>
        <p:nvSpPr>
          <p:cNvPr id="7171" name="Rectangle 3"/>
          <p:cNvSpPr>
            <a:spLocks noChangeArrowheads="1"/>
          </p:cNvSpPr>
          <p:nvPr>
            <p:ph type="body" idx="1"/>
          </p:nvPr>
        </p:nvSpPr>
        <p:spPr>
          <a:xfrm>
            <a:off x="1223963" y="3257550"/>
            <a:ext cx="6732587" cy="308610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dirty="0">
              <a:latin typeface="Times" charset="0"/>
            </a:endParaRPr>
          </a:p>
          <a:p>
            <a:r>
              <a:rPr lang="en-US" dirty="0">
                <a:latin typeface="Times" charset="0"/>
              </a:rPr>
              <a:t>NOTES</a:t>
            </a:r>
            <a:r>
              <a:rPr lang="en-US" dirty="0" smtClean="0">
                <a:latin typeface="Times" charset="0"/>
              </a:rPr>
              <a:t>:  College readiness is what all education is shifting to and our AVID students will be the most prepared!</a:t>
            </a:r>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C552D0E-D8D5-6345-AFB9-99D3F8931F65}" type="slidenum">
              <a:rPr lang="en-US" sz="1200"/>
              <a:pPr/>
              <a:t>5</a:t>
            </a:fld>
            <a:endParaRPr lang="en-US" sz="1200"/>
          </a:p>
        </p:txBody>
      </p:sp>
      <p:sp>
        <p:nvSpPr>
          <p:cNvPr id="9218" name="Rectangle 2"/>
          <p:cNvSpPr>
            <a:spLocks noChangeArrowheads="1" noTextEdit="1"/>
          </p:cNvSpPr>
          <p:nvPr>
            <p:ph type="sldImg"/>
          </p:nvPr>
        </p:nvSpPr>
        <p:spPr>
          <a:xfrm>
            <a:off x="2874963" y="514350"/>
            <a:ext cx="3429000" cy="2571750"/>
          </a:xfrm>
          <a:ln/>
        </p:spPr>
      </p:sp>
      <p:sp>
        <p:nvSpPr>
          <p:cNvPr id="9219" name="Rectangle 3"/>
          <p:cNvSpPr>
            <a:spLocks noChangeArrowheads="1"/>
          </p:cNvSpPr>
          <p:nvPr>
            <p:ph type="body" idx="1"/>
          </p:nvPr>
        </p:nvSpPr>
        <p:spPr>
          <a:xfrm>
            <a:off x="1223963" y="3257550"/>
            <a:ext cx="6732587" cy="308610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dirty="0">
              <a:latin typeface="Times" charset="0"/>
            </a:endParaRPr>
          </a:p>
          <a:p>
            <a:r>
              <a:rPr lang="en-US" dirty="0">
                <a:latin typeface="Times" charset="0"/>
              </a:rPr>
              <a:t>NOTES</a:t>
            </a:r>
            <a:r>
              <a:rPr lang="en-US" dirty="0" smtClean="0">
                <a:latin typeface="Times" charset="0"/>
              </a:rPr>
              <a:t>:  When</a:t>
            </a:r>
            <a:r>
              <a:rPr lang="en-US" baseline="0" dirty="0" smtClean="0">
                <a:latin typeface="Times" charset="0"/>
              </a:rPr>
              <a:t> you are an AVID student there is a whole network of people who are there to help.  We have a very active faculty and </a:t>
            </a:r>
            <a:endParaRPr lang="en-US"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a:t>
            </a:r>
            <a:r>
              <a:rPr lang="en-US" baseline="0" dirty="0" smtClean="0"/>
              <a:t> all of the teachers involved and using AVID strategies in their classrooms.</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6</a:t>
            </a:fld>
            <a:endParaRPr lang="en-US"/>
          </a:p>
        </p:txBody>
      </p:sp>
    </p:spTree>
    <p:extLst>
      <p:ext uri="{BB962C8B-B14F-4D97-AF65-F5344CB8AC3E}">
        <p14:creationId xmlns:p14="http://schemas.microsoft.com/office/powerpoint/2010/main" val="407737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student will share their experience with being involved with the school, and community with</a:t>
            </a:r>
            <a:r>
              <a:rPr lang="en-US" baseline="0" dirty="0" smtClean="0"/>
              <a:t> AVID.  Probably a good one for Heather C.  </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7</a:t>
            </a:fld>
            <a:endParaRPr lang="en-US"/>
          </a:p>
        </p:txBody>
      </p:sp>
    </p:spTree>
    <p:extLst>
      <p:ext uri="{BB962C8B-B14F-4D97-AF65-F5344CB8AC3E}">
        <p14:creationId xmlns:p14="http://schemas.microsoft.com/office/powerpoint/2010/main" val="376266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8</a:t>
            </a:fld>
            <a:endParaRPr lang="en-US"/>
          </a:p>
        </p:txBody>
      </p:sp>
    </p:spTree>
    <p:extLst>
      <p:ext uri="{BB962C8B-B14F-4D97-AF65-F5344CB8AC3E}">
        <p14:creationId xmlns:p14="http://schemas.microsoft.com/office/powerpoint/2010/main" val="364508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student talk about the family part of AVID. </a:t>
            </a:r>
            <a:endParaRPr lang="en-US" dirty="0"/>
          </a:p>
        </p:txBody>
      </p:sp>
      <p:sp>
        <p:nvSpPr>
          <p:cNvPr id="4" name="Slide Number Placeholder 3"/>
          <p:cNvSpPr>
            <a:spLocks noGrp="1"/>
          </p:cNvSpPr>
          <p:nvPr>
            <p:ph type="sldNum" sz="quarter" idx="10"/>
          </p:nvPr>
        </p:nvSpPr>
        <p:spPr/>
        <p:txBody>
          <a:bodyPr/>
          <a:lstStyle/>
          <a:p>
            <a:pPr>
              <a:defRPr/>
            </a:pPr>
            <a:fld id="{5D80F288-AA5E-FF44-8BA0-0A049FAC9ED8}" type="slidenum">
              <a:rPr lang="en-US" smtClean="0"/>
              <a:pPr>
                <a:defRPr/>
              </a:pPr>
              <a:t>10</a:t>
            </a:fld>
            <a:endParaRPr lang="en-US"/>
          </a:p>
        </p:txBody>
      </p:sp>
    </p:spTree>
    <p:extLst>
      <p:ext uri="{BB962C8B-B14F-4D97-AF65-F5344CB8AC3E}">
        <p14:creationId xmlns:p14="http://schemas.microsoft.com/office/powerpoint/2010/main" val="410244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B0770A8-9CEE-B348-B7A9-E427658AE31F}" type="slidenum">
              <a:rPr lang="en-US" sz="1200"/>
              <a:pPr/>
              <a:t>11</a:t>
            </a:fld>
            <a:endParaRPr lang="en-US" sz="1200"/>
          </a:p>
        </p:txBody>
      </p:sp>
      <p:sp>
        <p:nvSpPr>
          <p:cNvPr id="11266" name="Rectangle 2"/>
          <p:cNvSpPr>
            <a:spLocks noChangeArrowheads="1" noTextEdit="1"/>
          </p:cNvSpPr>
          <p:nvPr>
            <p:ph type="sldImg"/>
          </p:nvPr>
        </p:nvSpPr>
        <p:spPr>
          <a:xfrm>
            <a:off x="2874963" y="514350"/>
            <a:ext cx="3429000" cy="2571750"/>
          </a:xfrm>
          <a:ln/>
        </p:spPr>
      </p:sp>
      <p:sp>
        <p:nvSpPr>
          <p:cNvPr id="11267" name="Rectangle 3"/>
          <p:cNvSpPr>
            <a:spLocks noGrp="1" noChangeArrowheads="1"/>
          </p:cNvSpPr>
          <p:nvPr>
            <p:ph type="body" idx="1"/>
          </p:nvPr>
        </p:nvSpPr>
        <p:spPr>
          <a:xfrm>
            <a:off x="1223963" y="3257550"/>
            <a:ext cx="6732587"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Times" charset="0"/>
              </a:rPr>
              <a:t>What the national AVID</a:t>
            </a:r>
            <a:r>
              <a:rPr lang="en-US" baseline="0" dirty="0" smtClean="0">
                <a:latin typeface="Times" charset="0"/>
              </a:rPr>
              <a:t> website says.  It may worry you, and you may be thinking that is NOT my child.  For example your family may all be college graduates.  That is why we have our own set of standards.  We recognize a lot of our students are special circumstances; such as all of our athletes, and over scheduled students who need support during the day to keep up with all of their activities and responsibilities.</a:t>
            </a:r>
            <a:endParaRPr lang="en-US" dirty="0">
              <a:latin typeface="Times" charset="0"/>
            </a:endParaRPr>
          </a:p>
        </p:txBody>
      </p:sp>
      <p:sp>
        <p:nvSpPr>
          <p:cNvPr id="11268" name="Rectangle 4"/>
          <p:cNvSpPr>
            <a:spLocks noChangeArrowheads="1"/>
          </p:cNvSpPr>
          <p:nvPr/>
        </p:nvSpPr>
        <p:spPr bwMode="auto">
          <a:xfrm>
            <a:off x="1223963" y="3257550"/>
            <a:ext cx="6732587"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a:endParaRPr lang="en-US"/>
          </a:p>
          <a:p>
            <a:pPr algn="l"/>
            <a:r>
              <a:rPr lang="en-US"/>
              <a:t>NOTES:</a:t>
            </a:r>
          </a:p>
        </p:txBody>
      </p:sp>
      <p:sp>
        <p:nvSpPr>
          <p:cNvPr id="11269" name="Line 5"/>
          <p:cNvSpPr>
            <a:spLocks noChangeShapeType="1"/>
          </p:cNvSpPr>
          <p:nvPr/>
        </p:nvSpPr>
        <p:spPr bwMode="auto">
          <a:xfrm>
            <a:off x="2141538" y="3600450"/>
            <a:ext cx="58150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 name="Line 6"/>
          <p:cNvSpPr>
            <a:spLocks noChangeShapeType="1"/>
          </p:cNvSpPr>
          <p:nvPr/>
        </p:nvSpPr>
        <p:spPr bwMode="auto">
          <a:xfrm>
            <a:off x="1223963" y="394335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 name="Line 7"/>
          <p:cNvSpPr>
            <a:spLocks noChangeShapeType="1"/>
          </p:cNvSpPr>
          <p:nvPr/>
        </p:nvSpPr>
        <p:spPr bwMode="auto">
          <a:xfrm>
            <a:off x="1223963" y="571500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 name="Line 8"/>
          <p:cNvSpPr>
            <a:spLocks noChangeShapeType="1"/>
          </p:cNvSpPr>
          <p:nvPr/>
        </p:nvSpPr>
        <p:spPr bwMode="auto">
          <a:xfrm>
            <a:off x="1223963" y="531495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 name="Line 9"/>
          <p:cNvSpPr>
            <a:spLocks noChangeShapeType="1"/>
          </p:cNvSpPr>
          <p:nvPr/>
        </p:nvSpPr>
        <p:spPr bwMode="auto">
          <a:xfrm>
            <a:off x="1223963" y="428625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 name="Line 10"/>
          <p:cNvSpPr>
            <a:spLocks noChangeShapeType="1"/>
          </p:cNvSpPr>
          <p:nvPr/>
        </p:nvSpPr>
        <p:spPr bwMode="auto">
          <a:xfrm>
            <a:off x="1223963" y="462915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 name="Line 11"/>
          <p:cNvSpPr>
            <a:spLocks noChangeShapeType="1"/>
          </p:cNvSpPr>
          <p:nvPr/>
        </p:nvSpPr>
        <p:spPr bwMode="auto">
          <a:xfrm>
            <a:off x="1223963" y="497205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 name="Line 12"/>
          <p:cNvSpPr>
            <a:spLocks noChangeShapeType="1"/>
          </p:cNvSpPr>
          <p:nvPr/>
        </p:nvSpPr>
        <p:spPr bwMode="auto">
          <a:xfrm>
            <a:off x="1223963" y="6057900"/>
            <a:ext cx="6732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A2F0292D-1797-49A5-8D2D-8D50C72EF3CC}" type="datetimeFigureOut">
              <a:rPr lang="en-US" smtClean="0"/>
              <a:t>7/12/13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0292D-1797-49A5-8D2D-8D50C72EF3CC}"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2F0292D-1797-49A5-8D2D-8D50C72EF3CC}" type="datetimeFigureOut">
              <a:rPr lang="en-US" smtClean="0"/>
              <a:t>7/12/13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C888B-D9F9-4E54-B722-F151A9F45E9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A2F0292D-1797-49A5-8D2D-8D50C72EF3CC}"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2F0292D-1797-49A5-8D2D-8D50C72EF3CC}" type="datetimeFigureOut">
              <a:rPr lang="en-US" smtClean="0"/>
              <a:t>7/12/13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A2F0292D-1797-49A5-8D2D-8D50C72EF3CC}" type="datetimeFigureOut">
              <a:rPr lang="en-US" smtClean="0"/>
              <a:t>7/12/13</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D6CC888B-D9F9-4E54-B722-F151A9F45E95}" type="slidenum">
              <a:rPr lang="en-US" smtClean="0"/>
              <a:t>‹#›</a:t>
            </a:fld>
            <a:endParaRPr lang="en-US"/>
          </a:p>
        </p:txBody>
      </p:sp>
      <p:pic>
        <p:nvPicPr>
          <p:cNvPr id="9" name="Picture 7"/>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35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950200" y="5257800"/>
            <a:ext cx="96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G"/><Relationship Id="rId9"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 Id="rId11"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g"/><Relationship Id="rId7" Type="http://schemas.openxmlformats.org/officeDocument/2006/relationships/image" Target="../media/image50.jpg"/><Relationship Id="rId8" Type="http://schemas.openxmlformats.org/officeDocument/2006/relationships/image" Target="../media/image51.JPG"/><Relationship Id="rId9"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princeke@pcsb.org" TargetMode="External"/><Relationship Id="rId3" Type="http://schemas.openxmlformats.org/officeDocument/2006/relationships/hyperlink" Target="mailto:winera@pcsb.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p:cNvSpPr>
            <a:spLocks noChangeArrowheads="1"/>
          </p:cNvSpPr>
          <p:nvPr/>
        </p:nvSpPr>
        <p:spPr bwMode="auto">
          <a:xfrm>
            <a:off x="1524000" y="1676400"/>
            <a:ext cx="7467600" cy="685800"/>
          </a:xfrm>
          <a:prstGeom prst="rect">
            <a:avLst/>
          </a:prstGeom>
          <a:noFill/>
          <a:ln w="12700">
            <a:noFill/>
            <a:miter lim="800000"/>
            <a:headEnd/>
            <a:tailEnd/>
          </a:ln>
          <a:effectLst>
            <a:outerShdw dist="35921" dir="2700000" algn="ctr" rotWithShape="0">
              <a:schemeClr val="hlink"/>
            </a:outerShdw>
          </a:effectLst>
        </p:spPr>
        <p:txBody>
          <a:bodyPr wrap="none" lIns="90487" tIns="44450" rIns="90487" bIns="44450" anchor="ctr"/>
          <a:lstStyle/>
          <a:p>
            <a:pPr>
              <a:defRPr/>
            </a:pPr>
            <a:r>
              <a:rPr lang="en-US" sz="5600" b="1">
                <a:solidFill>
                  <a:schemeClr val="tx2"/>
                </a:solidFill>
                <a:latin typeface="Times"/>
                <a:ea typeface="+mn-ea"/>
                <a:cs typeface="+mn-cs"/>
              </a:rPr>
              <a:t>AVID PROGRAM</a:t>
            </a:r>
          </a:p>
        </p:txBody>
      </p:sp>
      <p:sp>
        <p:nvSpPr>
          <p:cNvPr id="4098" name="Rectangle 7"/>
          <p:cNvSpPr>
            <a:spLocks noChangeArrowheads="1"/>
          </p:cNvSpPr>
          <p:nvPr/>
        </p:nvSpPr>
        <p:spPr bwMode="auto">
          <a:xfrm>
            <a:off x="1447800" y="2662238"/>
            <a:ext cx="754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600" b="1"/>
              <a:t>ADVANCEMENT VIA INDIVIDUAL DETERMINATION</a:t>
            </a:r>
          </a:p>
        </p:txBody>
      </p:sp>
      <p:sp>
        <p:nvSpPr>
          <p:cNvPr id="4099" name="Rectangle 8"/>
          <p:cNvSpPr>
            <a:spLocks noChangeArrowheads="1"/>
          </p:cNvSpPr>
          <p:nvPr/>
        </p:nvSpPr>
        <p:spPr bwMode="auto">
          <a:xfrm>
            <a:off x="1447800" y="4224338"/>
            <a:ext cx="7620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3200" i="1" dirty="0"/>
              <a:t>[L. </a:t>
            </a:r>
            <a:r>
              <a:rPr lang="en-US" sz="3200" i="1" dirty="0" err="1"/>
              <a:t>avidus</a:t>
            </a:r>
            <a:r>
              <a:rPr lang="en-US" sz="3200" i="1" dirty="0"/>
              <a:t>]:  eager for knowledge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52400"/>
            <a:ext cx="2438400" cy="1143000"/>
          </a:xfrm>
        </p:spPr>
        <p:txBody>
          <a:bodyPr/>
          <a:lstStyle/>
          <a:p>
            <a:r>
              <a:rPr lang="en-US" dirty="0" smtClean="0">
                <a:solidFill>
                  <a:srgbClr val="000000"/>
                </a:solidFill>
              </a:rPr>
              <a:t>We are Family!!!</a:t>
            </a:r>
            <a:endParaRPr lang="en-US" dirty="0">
              <a:solidFill>
                <a:srgbClr val="000000"/>
              </a:solidFill>
            </a:endParaRPr>
          </a:p>
        </p:txBody>
      </p:sp>
      <p:pic>
        <p:nvPicPr>
          <p:cNvPr id="7" name="Picture 6" descr="photo 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200" y="3185285"/>
            <a:ext cx="2743200" cy="3672715"/>
          </a:xfrm>
          <a:prstGeom prst="rect">
            <a:avLst/>
          </a:prstGeom>
        </p:spPr>
      </p:pic>
      <p:pic>
        <p:nvPicPr>
          <p:cNvPr id="8" name="Picture 7" descr="photo[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19400"/>
            <a:ext cx="3028950" cy="4038600"/>
          </a:xfrm>
          <a:prstGeom prst="rect">
            <a:avLst/>
          </a:prstGeom>
        </p:spPr>
      </p:pic>
      <p:pic>
        <p:nvPicPr>
          <p:cNvPr id="9" name="Picture 8" descr="IMG_129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81200"/>
            <a:ext cx="4192188" cy="2362200"/>
          </a:xfrm>
          <a:prstGeom prst="rect">
            <a:avLst/>
          </a:prstGeom>
        </p:spPr>
      </p:pic>
      <p:pic>
        <p:nvPicPr>
          <p:cNvPr id="4" name="Picture 3" descr="Unknown-1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1295400"/>
            <a:ext cx="2628900" cy="3505200"/>
          </a:xfrm>
          <a:prstGeom prst="rect">
            <a:avLst/>
          </a:prstGeom>
        </p:spPr>
      </p:pic>
      <p:pic>
        <p:nvPicPr>
          <p:cNvPr id="10" name="Picture 9" descr="IMG_026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4097867"/>
            <a:ext cx="3672714" cy="2743200"/>
          </a:xfrm>
          <a:prstGeom prst="rect">
            <a:avLst/>
          </a:prstGeom>
        </p:spPr>
      </p:pic>
      <p:pic>
        <p:nvPicPr>
          <p:cNvPr id="11" name="Picture 10" descr="IMG_029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9600"/>
            <a:ext cx="3962400" cy="2971800"/>
          </a:xfrm>
          <a:prstGeom prst="rect">
            <a:avLst/>
          </a:prstGeom>
        </p:spPr>
      </p:pic>
      <p:pic>
        <p:nvPicPr>
          <p:cNvPr id="5" name="Picture 4" descr="Unknown-28.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1100" y="0"/>
            <a:ext cx="2882900" cy="3843867"/>
          </a:xfrm>
          <a:prstGeom prst="rect">
            <a:avLst/>
          </a:prstGeom>
        </p:spPr>
      </p:pic>
    </p:spTree>
    <p:extLst>
      <p:ext uri="{BB962C8B-B14F-4D97-AF65-F5344CB8AC3E}">
        <p14:creationId xmlns:p14="http://schemas.microsoft.com/office/powerpoint/2010/main" val="3821469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1524000" y="304800"/>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r>
              <a:rPr lang="en-US" sz="4200" b="1" dirty="0" smtClean="0">
                <a:solidFill>
                  <a:schemeClr val="tx2"/>
                </a:solidFill>
              </a:rPr>
              <a:t>The AVID National </a:t>
            </a:r>
            <a:r>
              <a:rPr lang="en-US" sz="4200" b="1" dirty="0">
                <a:solidFill>
                  <a:schemeClr val="tx2"/>
                </a:solidFill>
              </a:rPr>
              <a:t>Student Profile</a:t>
            </a:r>
          </a:p>
        </p:txBody>
      </p:sp>
      <p:sp>
        <p:nvSpPr>
          <p:cNvPr id="10242" name="Rectangle 3"/>
          <p:cNvSpPr>
            <a:spLocks noChangeArrowheads="1"/>
          </p:cNvSpPr>
          <p:nvPr/>
        </p:nvSpPr>
        <p:spPr bwMode="auto">
          <a:xfrm>
            <a:off x="1657350" y="1878013"/>
            <a:ext cx="69913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defTabSz="400050">
              <a:spcBef>
                <a:spcPct val="20000"/>
              </a:spcBef>
              <a:buClr>
                <a:schemeClr val="accent2"/>
              </a:buClr>
              <a:buSzPct val="75000"/>
              <a:buFont typeface="Times" charset="0"/>
              <a:buChar char="•"/>
              <a:tabLst>
                <a:tab pos="457200" algn="l"/>
              </a:tabLst>
            </a:pPr>
            <a:r>
              <a:rPr lang="en-US" b="1" dirty="0"/>
              <a:t> Average to High Test Scores</a:t>
            </a:r>
          </a:p>
          <a:p>
            <a:pPr algn="l" defTabSz="400050">
              <a:spcBef>
                <a:spcPct val="20000"/>
              </a:spcBef>
              <a:buClr>
                <a:schemeClr val="accent2"/>
              </a:buClr>
              <a:buSzPct val="75000"/>
              <a:buFont typeface="Times" charset="0"/>
              <a:buChar char="•"/>
              <a:tabLst>
                <a:tab pos="457200" algn="l"/>
              </a:tabLst>
            </a:pPr>
            <a:r>
              <a:rPr lang="en-US" b="1" dirty="0"/>
              <a:t> 2.0-3.5 GPA </a:t>
            </a:r>
          </a:p>
          <a:p>
            <a:pPr algn="l" defTabSz="400050">
              <a:spcBef>
                <a:spcPct val="20000"/>
              </a:spcBef>
              <a:buClr>
                <a:schemeClr val="accent2"/>
              </a:buClr>
              <a:buSzPct val="75000"/>
              <a:buFont typeface="Times" charset="0"/>
              <a:buChar char="•"/>
              <a:tabLst>
                <a:tab pos="457200" algn="l"/>
              </a:tabLst>
            </a:pPr>
            <a:r>
              <a:rPr lang="en-US" b="1" dirty="0"/>
              <a:t> College Potential with Support</a:t>
            </a:r>
          </a:p>
          <a:p>
            <a:pPr algn="l" defTabSz="400050">
              <a:spcBef>
                <a:spcPct val="20000"/>
              </a:spcBef>
              <a:buClr>
                <a:schemeClr val="accent2"/>
              </a:buClr>
              <a:buSzPct val="75000"/>
              <a:buFont typeface="Times" charset="0"/>
              <a:buChar char="•"/>
              <a:tabLst>
                <a:tab pos="457200" algn="l"/>
              </a:tabLst>
            </a:pPr>
            <a:r>
              <a:rPr lang="en-US" b="1" dirty="0"/>
              <a:t> Desire and Determination</a:t>
            </a:r>
          </a:p>
        </p:txBody>
      </p:sp>
      <p:sp>
        <p:nvSpPr>
          <p:cNvPr id="10243" name="Rectangle 5"/>
          <p:cNvSpPr>
            <a:spLocks noChangeArrowheads="1"/>
          </p:cNvSpPr>
          <p:nvPr/>
        </p:nvSpPr>
        <p:spPr bwMode="auto">
          <a:xfrm>
            <a:off x="1673225" y="1219200"/>
            <a:ext cx="65563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spcBef>
                <a:spcPct val="50000"/>
              </a:spcBef>
            </a:pPr>
            <a:r>
              <a:rPr lang="en-US" sz="2800" b="1">
                <a:solidFill>
                  <a:schemeClr val="accent2"/>
                </a:solidFill>
              </a:rPr>
              <a:t>Students with Academic Potential</a:t>
            </a:r>
          </a:p>
        </p:txBody>
      </p:sp>
      <p:sp>
        <p:nvSpPr>
          <p:cNvPr id="10244" name="Rectangle 6"/>
          <p:cNvSpPr>
            <a:spLocks noChangeArrowheads="1"/>
          </p:cNvSpPr>
          <p:nvPr/>
        </p:nvSpPr>
        <p:spPr bwMode="auto">
          <a:xfrm>
            <a:off x="1447800" y="3657600"/>
            <a:ext cx="7696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spcBef>
                <a:spcPct val="50000"/>
              </a:spcBef>
            </a:pPr>
            <a:r>
              <a:rPr lang="en-US" sz="2800" b="1">
                <a:solidFill>
                  <a:schemeClr val="accent2"/>
                </a:solidFill>
              </a:rPr>
              <a:t>Meets One or More of the Following Criteria</a:t>
            </a:r>
          </a:p>
        </p:txBody>
      </p:sp>
      <p:sp>
        <p:nvSpPr>
          <p:cNvPr id="10245" name="Rectangle 7"/>
          <p:cNvSpPr>
            <a:spLocks noChangeArrowheads="1"/>
          </p:cNvSpPr>
          <p:nvPr/>
        </p:nvSpPr>
        <p:spPr bwMode="auto">
          <a:xfrm>
            <a:off x="1676400" y="4343400"/>
            <a:ext cx="61245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spcBef>
                <a:spcPct val="20000"/>
              </a:spcBef>
              <a:buClr>
                <a:schemeClr val="accent2"/>
              </a:buClr>
              <a:buSzPct val="75000"/>
              <a:buFont typeface="Times" charset="0"/>
              <a:buChar char="•"/>
            </a:pPr>
            <a:r>
              <a:rPr lang="en-US" b="1"/>
              <a:t> First to Attend College</a:t>
            </a:r>
          </a:p>
          <a:p>
            <a:pPr algn="l">
              <a:spcBef>
                <a:spcPct val="20000"/>
              </a:spcBef>
              <a:buClr>
                <a:schemeClr val="accent2"/>
              </a:buClr>
              <a:buSzPct val="75000"/>
              <a:buFont typeface="Times" charset="0"/>
              <a:buChar char="•"/>
            </a:pPr>
            <a:r>
              <a:rPr lang="en-US" b="1"/>
              <a:t> Historically Underserved in 4-year Colleges</a:t>
            </a:r>
          </a:p>
          <a:p>
            <a:pPr algn="l">
              <a:spcBef>
                <a:spcPct val="20000"/>
              </a:spcBef>
              <a:buClr>
                <a:schemeClr val="accent2"/>
              </a:buClr>
              <a:buSzPct val="75000"/>
              <a:buFont typeface="Times" charset="0"/>
              <a:buChar char="•"/>
            </a:pPr>
            <a:r>
              <a:rPr lang="en-US" b="1"/>
              <a:t> Low Income</a:t>
            </a:r>
          </a:p>
          <a:p>
            <a:pPr algn="l">
              <a:spcBef>
                <a:spcPct val="20000"/>
              </a:spcBef>
              <a:buClr>
                <a:schemeClr val="accent2"/>
              </a:buClr>
              <a:buSzPct val="75000"/>
              <a:buFont typeface="Times" charset="0"/>
              <a:buChar char="•"/>
            </a:pPr>
            <a:r>
              <a:rPr lang="en-US" b="1"/>
              <a:t> Special Circumstances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bwMode="auto">
          <a:xfrm>
            <a:off x="1371600" y="152400"/>
            <a:ext cx="7239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The AVID Student at PHUHS</a:t>
            </a:r>
          </a:p>
        </p:txBody>
      </p:sp>
      <p:sp>
        <p:nvSpPr>
          <p:cNvPr id="12290" name="Content Placeholder 2"/>
          <p:cNvSpPr>
            <a:spLocks noGrp="1"/>
          </p:cNvSpPr>
          <p:nvPr>
            <p:ph idx="1"/>
          </p:nvPr>
        </p:nvSpPr>
        <p:spPr bwMode="auto">
          <a:xfrm>
            <a:off x="838200" y="1066800"/>
            <a:ext cx="82296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3">
              <a:buFontTx/>
              <a:buNone/>
            </a:pPr>
            <a:r>
              <a:rPr lang="en-US" sz="2800" dirty="0">
                <a:solidFill>
                  <a:srgbClr val="000000"/>
                </a:solidFill>
                <a:latin typeface="Times" charset="0"/>
              </a:rPr>
              <a:t>AVID students have a GPA of 2.5 – 3.5 </a:t>
            </a:r>
            <a:r>
              <a:rPr lang="en-US" sz="2800" dirty="0" err="1" smtClean="0">
                <a:solidFill>
                  <a:srgbClr val="000000"/>
                </a:solidFill>
                <a:latin typeface="Times" charset="0"/>
              </a:rPr>
              <a:t>unweighted</a:t>
            </a:r>
            <a:r>
              <a:rPr lang="en-US" sz="2800" dirty="0" smtClean="0">
                <a:solidFill>
                  <a:srgbClr val="000000"/>
                </a:solidFill>
                <a:latin typeface="Times" charset="0"/>
              </a:rPr>
              <a:t> to enter the program</a:t>
            </a:r>
            <a:endParaRPr lang="en-US" sz="2800" dirty="0">
              <a:solidFill>
                <a:srgbClr val="000000"/>
              </a:solidFill>
              <a:latin typeface="Times" charset="0"/>
            </a:endParaRPr>
          </a:p>
          <a:p>
            <a:pPr lvl="3">
              <a:buFontTx/>
              <a:buNone/>
            </a:pPr>
            <a:r>
              <a:rPr lang="en-US" sz="2800" dirty="0">
                <a:solidFill>
                  <a:srgbClr val="000000"/>
                </a:solidFill>
                <a:latin typeface="Times" charset="0"/>
              </a:rPr>
              <a:t>AVID students have a 3, 4, or 5 on both parts of the FCAT</a:t>
            </a:r>
          </a:p>
          <a:p>
            <a:pPr lvl="3">
              <a:buFontTx/>
              <a:buNone/>
            </a:pPr>
            <a:r>
              <a:rPr lang="en-US" sz="2800" dirty="0">
                <a:solidFill>
                  <a:srgbClr val="000000"/>
                </a:solidFill>
                <a:latin typeface="Times" charset="0"/>
              </a:rPr>
              <a:t>AVID students have a desire to achieve more, and to take higher level classes.</a:t>
            </a:r>
          </a:p>
          <a:p>
            <a:pPr lvl="3">
              <a:buFontTx/>
              <a:buNone/>
            </a:pPr>
            <a:r>
              <a:rPr lang="en-US" sz="2800" dirty="0">
                <a:solidFill>
                  <a:srgbClr val="000000"/>
                </a:solidFill>
                <a:latin typeface="Times" charset="0"/>
              </a:rPr>
              <a:t>AVID students have a desire to go to college</a:t>
            </a:r>
          </a:p>
          <a:p>
            <a:pPr lvl="3">
              <a:buFontTx/>
              <a:buNone/>
            </a:pPr>
            <a:r>
              <a:rPr lang="en-US" sz="2800" dirty="0">
                <a:solidFill>
                  <a:srgbClr val="000000"/>
                </a:solidFill>
                <a:latin typeface="Times" charset="0"/>
              </a:rPr>
              <a:t>AVID students have less then 5 absences per semester</a:t>
            </a:r>
          </a:p>
          <a:p>
            <a:pPr lvl="3">
              <a:buFontTx/>
              <a:buNone/>
            </a:pPr>
            <a:r>
              <a:rPr lang="en-US" sz="2800" dirty="0">
                <a:solidFill>
                  <a:srgbClr val="000000"/>
                </a:solidFill>
                <a:latin typeface="Times" charset="0"/>
              </a:rPr>
              <a:t>AVID students have less then 5 referrals for the year and uphold school rules.</a:t>
            </a:r>
          </a:p>
          <a:p>
            <a:endParaRPr lang="en-US" dirty="0">
              <a:solidFill>
                <a:srgbClr val="000000"/>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p:cNvSpPr>
          <p:nvPr>
            <p:ph type="title" idx="4294967295"/>
          </p:nvPr>
        </p:nvSpPr>
        <p:spPr bwMode="auto">
          <a:xfrm>
            <a:off x="1295400" y="381000"/>
            <a:ext cx="7848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dirty="0">
                <a:solidFill>
                  <a:srgbClr val="000000"/>
                </a:solidFill>
                <a:latin typeface="Times" charset="0"/>
              </a:rPr>
              <a:t>AVID Implementation Offers…</a:t>
            </a:r>
          </a:p>
        </p:txBody>
      </p:sp>
      <p:sp>
        <p:nvSpPr>
          <p:cNvPr id="13314" name="Rectangle 3"/>
          <p:cNvSpPr>
            <a:spLocks noChangeArrowheads="1"/>
          </p:cNvSpPr>
          <p:nvPr>
            <p:ph type="body" idx="4294967295"/>
          </p:nvPr>
        </p:nvSpPr>
        <p:spPr bwMode="auto">
          <a:xfrm>
            <a:off x="1905000" y="1600200"/>
            <a:ext cx="64770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a:buClr>
                <a:schemeClr val="accent2"/>
              </a:buClr>
            </a:pPr>
            <a:r>
              <a:rPr lang="en-US" sz="2800" dirty="0">
                <a:solidFill>
                  <a:srgbClr val="000000"/>
                </a:solidFill>
                <a:latin typeface="Times" charset="0"/>
              </a:rPr>
              <a:t>Access to rigorous curriculum</a:t>
            </a:r>
          </a:p>
          <a:p>
            <a:pPr>
              <a:buClr>
                <a:schemeClr val="accent2"/>
              </a:buClr>
            </a:pPr>
            <a:r>
              <a:rPr lang="en-US" sz="2800" dirty="0">
                <a:solidFill>
                  <a:srgbClr val="000000"/>
                </a:solidFill>
                <a:latin typeface="Times" charset="0"/>
              </a:rPr>
              <a:t>Structured support</a:t>
            </a:r>
          </a:p>
          <a:p>
            <a:pPr>
              <a:buClr>
                <a:schemeClr val="accent2"/>
              </a:buClr>
            </a:pPr>
            <a:r>
              <a:rPr lang="en-US" sz="2800" dirty="0">
                <a:solidFill>
                  <a:srgbClr val="000000"/>
                </a:solidFill>
                <a:latin typeface="Times" charset="0"/>
              </a:rPr>
              <a:t>High-level tutorials</a:t>
            </a:r>
          </a:p>
          <a:p>
            <a:pPr>
              <a:buClr>
                <a:schemeClr val="accent2"/>
              </a:buClr>
            </a:pPr>
            <a:r>
              <a:rPr lang="en-US" sz="2800" dirty="0">
                <a:solidFill>
                  <a:srgbClr val="000000"/>
                </a:solidFill>
                <a:latin typeface="Times" charset="0"/>
              </a:rPr>
              <a:t>Contact with key adults</a:t>
            </a:r>
          </a:p>
          <a:p>
            <a:pPr>
              <a:buClr>
                <a:schemeClr val="accent2"/>
              </a:buClr>
            </a:pPr>
            <a:r>
              <a:rPr lang="en-US" sz="2800" dirty="0">
                <a:solidFill>
                  <a:srgbClr val="000000"/>
                </a:solidFill>
                <a:latin typeface="Times" charset="0"/>
              </a:rPr>
              <a:t>Access to college field trips</a:t>
            </a:r>
          </a:p>
          <a:p>
            <a:pPr>
              <a:buClr>
                <a:schemeClr val="accent2"/>
              </a:buClr>
            </a:pPr>
            <a:r>
              <a:rPr lang="en-US" sz="2800" dirty="0">
                <a:solidFill>
                  <a:srgbClr val="000000"/>
                </a:solidFill>
                <a:latin typeface="Times" charset="0"/>
              </a:rPr>
              <a:t>Skills needed to get accepted to college</a:t>
            </a:r>
          </a:p>
          <a:p>
            <a:pPr>
              <a:buClr>
                <a:schemeClr val="accent2"/>
              </a:buClr>
            </a:pPr>
            <a:r>
              <a:rPr lang="en-US" sz="2800" dirty="0">
                <a:solidFill>
                  <a:srgbClr val="000000"/>
                </a:solidFill>
                <a:latin typeface="Times" charset="0"/>
              </a:rPr>
              <a:t>Opportunities and options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28600"/>
            <a:ext cx="4038600" cy="1569660"/>
          </a:xfrm>
          <a:prstGeom prst="rect">
            <a:avLst/>
          </a:prstGeom>
        </p:spPr>
        <p:txBody>
          <a:bodyPr wrap="square">
            <a:spAutoFit/>
          </a:bodyPr>
          <a:lstStyle/>
          <a:p>
            <a:r>
              <a:rPr lang="en-US" dirty="0"/>
              <a:t>“AVID is more than a class to me.  It’s a way to my future, my way to a better education.”  9</a:t>
            </a:r>
            <a:r>
              <a:rPr lang="en-US" baseline="30000" dirty="0"/>
              <a:t>th</a:t>
            </a:r>
            <a:r>
              <a:rPr lang="en-US" dirty="0"/>
              <a:t> grader PHUHS</a:t>
            </a:r>
            <a:endParaRPr lang="en-US" dirty="0"/>
          </a:p>
        </p:txBody>
      </p:sp>
      <p:sp>
        <p:nvSpPr>
          <p:cNvPr id="3" name="Rectangle 2"/>
          <p:cNvSpPr/>
          <p:nvPr/>
        </p:nvSpPr>
        <p:spPr>
          <a:xfrm>
            <a:off x="4580467" y="2667000"/>
            <a:ext cx="4572000" cy="2677656"/>
          </a:xfrm>
          <a:prstGeom prst="rect">
            <a:avLst/>
          </a:prstGeom>
        </p:spPr>
        <p:txBody>
          <a:bodyPr>
            <a:spAutoFit/>
          </a:bodyPr>
          <a:lstStyle/>
          <a:p>
            <a:r>
              <a:rPr lang="en-US" dirty="0"/>
              <a:t>“Before AVID, I was very unorganized and didn’t know how to be prepared.  I never knew anything about how important grades and GPA are towards my future.”  </a:t>
            </a:r>
            <a:r>
              <a:rPr lang="en-US" dirty="0" smtClean="0"/>
              <a:t>10</a:t>
            </a:r>
            <a:r>
              <a:rPr lang="en-US" baseline="30000" dirty="0" smtClean="0"/>
              <a:t>th</a:t>
            </a:r>
            <a:r>
              <a:rPr lang="en-US" dirty="0" smtClean="0"/>
              <a:t> </a:t>
            </a:r>
            <a:r>
              <a:rPr lang="en-US" dirty="0"/>
              <a:t>grader PHUHS</a:t>
            </a:r>
          </a:p>
          <a:p>
            <a:endParaRPr lang="en-US" dirty="0"/>
          </a:p>
        </p:txBody>
      </p:sp>
      <p:pic>
        <p:nvPicPr>
          <p:cNvPr id="4" name="Picture 3"/>
          <p:cNvPicPr>
            <a:picLocks noChangeAspect="1"/>
          </p:cNvPicPr>
          <p:nvPr/>
        </p:nvPicPr>
        <p:blipFill>
          <a:blip r:embed="rId2"/>
          <a:stretch>
            <a:fillRect/>
          </a:stretch>
        </p:blipFill>
        <p:spPr>
          <a:xfrm>
            <a:off x="0" y="2286000"/>
            <a:ext cx="4152900" cy="2768600"/>
          </a:xfrm>
          <a:prstGeom prst="rect">
            <a:avLst/>
          </a:prstGeom>
        </p:spPr>
      </p:pic>
      <p:sp>
        <p:nvSpPr>
          <p:cNvPr id="5" name="Rectangle 4"/>
          <p:cNvSpPr/>
          <p:nvPr/>
        </p:nvSpPr>
        <p:spPr>
          <a:xfrm>
            <a:off x="1981200" y="5257800"/>
            <a:ext cx="4572000" cy="1200328"/>
          </a:xfrm>
          <a:prstGeom prst="rect">
            <a:avLst/>
          </a:prstGeom>
        </p:spPr>
        <p:txBody>
          <a:bodyPr>
            <a:spAutoFit/>
          </a:bodyPr>
          <a:lstStyle/>
          <a:p>
            <a:r>
              <a:rPr lang="en-US" dirty="0" smtClean="0"/>
              <a:t>“WICOR and AVID have been 2 of the most important resources that I use in school.” 11</a:t>
            </a:r>
            <a:r>
              <a:rPr lang="en-US" baseline="30000" dirty="0" smtClean="0"/>
              <a:t>th</a:t>
            </a:r>
            <a:r>
              <a:rPr lang="en-US" dirty="0" smtClean="0"/>
              <a:t> grader PHUHS</a:t>
            </a:r>
            <a:endParaRPr lang="en-US" dirty="0"/>
          </a:p>
        </p:txBody>
      </p:sp>
      <p:pic>
        <p:nvPicPr>
          <p:cNvPr id="6" name="Picture 5" descr="IMG_79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5533" y="25400"/>
            <a:ext cx="3810000" cy="2540000"/>
          </a:xfrm>
          <a:prstGeom prst="rect">
            <a:avLst/>
          </a:prstGeom>
        </p:spPr>
      </p:pic>
    </p:spTree>
    <p:extLst>
      <p:ext uri="{BB962C8B-B14F-4D97-AF65-F5344CB8AC3E}">
        <p14:creationId xmlns:p14="http://schemas.microsoft.com/office/powerpoint/2010/main" val="1360496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722" t="6084" b="8749"/>
          <a:stretch>
            <a:fillRect/>
          </a:stretch>
        </p:blipFill>
        <p:spPr bwMode="auto">
          <a:xfrm>
            <a:off x="0" y="-846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501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1371600" y="304800"/>
            <a:ext cx="7583487" cy="1044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AVID Principles</a:t>
            </a:r>
          </a:p>
        </p:txBody>
      </p:sp>
      <p:sp>
        <p:nvSpPr>
          <p:cNvPr id="15362" name="Content Placeholder 2"/>
          <p:cNvSpPr>
            <a:spLocks noGrp="1"/>
          </p:cNvSpPr>
          <p:nvPr>
            <p:ph idx="1"/>
          </p:nvPr>
        </p:nvSpPr>
        <p:spPr bwMode="auto">
          <a:xfrm>
            <a:off x="779463" y="1143000"/>
            <a:ext cx="7583487"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lvl="3"/>
            <a:r>
              <a:rPr lang="en-US" sz="2400" dirty="0" smtClean="0">
                <a:solidFill>
                  <a:srgbClr val="000000"/>
                </a:solidFill>
                <a:latin typeface="Times" charset="0"/>
              </a:rPr>
              <a:t>WICOR</a:t>
            </a:r>
            <a:r>
              <a:rPr lang="en-US" sz="2400" dirty="0">
                <a:solidFill>
                  <a:srgbClr val="000000"/>
                </a:solidFill>
                <a:latin typeface="Times" charset="0"/>
              </a:rPr>
              <a:t>: Writing to Learn, Inquiry, Collaboration, </a:t>
            </a:r>
            <a:r>
              <a:rPr lang="en-US" sz="2400" dirty="0" smtClean="0">
                <a:solidFill>
                  <a:srgbClr val="000000"/>
                </a:solidFill>
                <a:latin typeface="Times" charset="0"/>
              </a:rPr>
              <a:t>Organization, Reading</a:t>
            </a:r>
            <a:endParaRPr lang="en-US" sz="2400" dirty="0">
              <a:solidFill>
                <a:srgbClr val="000000"/>
              </a:solidFill>
              <a:latin typeface="Times" charset="0"/>
            </a:endParaRPr>
          </a:p>
          <a:p>
            <a:pPr lvl="3"/>
            <a:endParaRPr lang="en-US" sz="2400" dirty="0">
              <a:solidFill>
                <a:srgbClr val="000000"/>
              </a:solidFill>
              <a:latin typeface="Times" charset="0"/>
            </a:endParaRPr>
          </a:p>
          <a:p>
            <a:pPr lvl="3"/>
            <a:r>
              <a:rPr lang="en-US" sz="2400" dirty="0">
                <a:solidFill>
                  <a:srgbClr val="000000"/>
                </a:solidFill>
                <a:latin typeface="Times" charset="0"/>
              </a:rPr>
              <a:t>Organization:  Binders, planners, scheduling </a:t>
            </a:r>
            <a:r>
              <a:rPr lang="en-US" sz="2400" dirty="0" smtClean="0">
                <a:solidFill>
                  <a:srgbClr val="000000"/>
                </a:solidFill>
                <a:latin typeface="Times" charset="0"/>
              </a:rPr>
              <a:t>techniques, Self-Monitoring</a:t>
            </a:r>
            <a:endParaRPr lang="en-US" sz="2400" dirty="0">
              <a:solidFill>
                <a:srgbClr val="000000"/>
              </a:solidFill>
              <a:latin typeface="Times" charset="0"/>
            </a:endParaRPr>
          </a:p>
          <a:p>
            <a:pPr lvl="3"/>
            <a:endParaRPr lang="en-US" sz="2400" dirty="0">
              <a:solidFill>
                <a:srgbClr val="000000"/>
              </a:solidFill>
              <a:latin typeface="Times" charset="0"/>
            </a:endParaRPr>
          </a:p>
          <a:p>
            <a:pPr lvl="3"/>
            <a:r>
              <a:rPr lang="en-US" sz="2400" dirty="0">
                <a:solidFill>
                  <a:srgbClr val="000000"/>
                </a:solidFill>
                <a:latin typeface="Times" charset="0"/>
              </a:rPr>
              <a:t>Study Skills:  Tutorials, Test-Taking Skills, Cornell Notes, Study Smarter - NOT Harder!</a:t>
            </a:r>
          </a:p>
          <a:p>
            <a:pPr lvl="3"/>
            <a:endParaRPr lang="en-US" sz="2400" dirty="0" smtClean="0">
              <a:solidFill>
                <a:srgbClr val="000000"/>
              </a:solidFill>
              <a:latin typeface="Times" charset="0"/>
            </a:endParaRPr>
          </a:p>
          <a:p>
            <a:pPr lvl="3"/>
            <a:r>
              <a:rPr lang="en-US" sz="2400" dirty="0" smtClean="0">
                <a:solidFill>
                  <a:srgbClr val="000000"/>
                </a:solidFill>
                <a:latin typeface="Times" charset="0"/>
              </a:rPr>
              <a:t>Self- Advocacy!!  It is YOUR motivation – not OUR motivation</a:t>
            </a:r>
          </a:p>
          <a:p>
            <a:pPr lvl="3"/>
            <a:endParaRPr lang="en-US" sz="2400" dirty="0" smtClean="0">
              <a:solidFill>
                <a:srgbClr val="000000"/>
              </a:solidFill>
              <a:latin typeface="Times" charset="0"/>
            </a:endParaRPr>
          </a:p>
          <a:p>
            <a:pPr lvl="3"/>
            <a:r>
              <a:rPr lang="en-US" sz="2400" dirty="0" smtClean="0">
                <a:solidFill>
                  <a:srgbClr val="000000"/>
                </a:solidFill>
                <a:latin typeface="Times" charset="0"/>
              </a:rPr>
              <a:t>Grade Monitoring and Goal Setting</a:t>
            </a:r>
          </a:p>
          <a:p>
            <a:pPr lvl="3"/>
            <a:endParaRPr lang="en-US" sz="2400" dirty="0">
              <a:solidFill>
                <a:srgbClr val="000000"/>
              </a:solidFill>
              <a:latin typeface="Times" charset="0"/>
            </a:endParaRPr>
          </a:p>
          <a:p>
            <a:pPr marL="860425" lvl="3" indent="0">
              <a:buNone/>
            </a:pPr>
            <a:endParaRPr lang="en-US" dirty="0">
              <a:solidFill>
                <a:srgbClr val="000000"/>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020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52400"/>
            <a:ext cx="5122333" cy="6858000"/>
          </a:xfrm>
          <a:prstGeom prst="rect">
            <a:avLst/>
          </a:prstGeom>
        </p:spPr>
      </p:pic>
      <p:pic>
        <p:nvPicPr>
          <p:cNvPr id="8" name="Picture 7" descr="Unknown-3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0"/>
            <a:ext cx="3962400" cy="2971800"/>
          </a:xfrm>
          <a:prstGeom prst="rect">
            <a:avLst/>
          </a:prstGeom>
        </p:spPr>
      </p:pic>
      <p:pic>
        <p:nvPicPr>
          <p:cNvPr id="5" name="Content Placeholder 4" descr="IMG_0280.JPG"/>
          <p:cNvPicPr>
            <a:picLocks noGrp="1" noChangeAspect="1"/>
          </p:cNvPicPr>
          <p:nvPr>
            <p:ph idx="1"/>
          </p:nvPr>
        </p:nvPicPr>
        <p:blipFill>
          <a:blip r:embed="rId4" cstate="print">
            <a:extLst>
              <a:ext uri="{28A0092B-C50C-407E-A947-70E740481C1C}">
                <a14:useLocalDpi xmlns:a14="http://schemas.microsoft.com/office/drawing/2010/main" val="0"/>
              </a:ext>
            </a:extLst>
          </a:blip>
          <a:srcRect t="12850" b="12850"/>
          <a:stretch>
            <a:fillRect/>
          </a:stretch>
        </p:blipFill>
        <p:spPr>
          <a:xfrm>
            <a:off x="4953000" y="4267200"/>
            <a:ext cx="4191000" cy="2456330"/>
          </a:xfrm>
        </p:spPr>
      </p:pic>
      <p:pic>
        <p:nvPicPr>
          <p:cNvPr id="6" name="Picture 5" descr="photo-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0"/>
            <a:ext cx="3187229" cy="4267200"/>
          </a:xfrm>
          <a:prstGeom prst="rect">
            <a:avLst/>
          </a:prstGeom>
        </p:spPr>
      </p:pic>
      <p:pic>
        <p:nvPicPr>
          <p:cNvPr id="9" name="Picture 8" descr="Unknown-37.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7" y="0"/>
            <a:ext cx="3107268" cy="4143024"/>
          </a:xfrm>
          <a:prstGeom prst="rect">
            <a:avLst/>
          </a:prstGeom>
        </p:spPr>
      </p:pic>
    </p:spTree>
    <p:extLst>
      <p:ext uri="{BB962C8B-B14F-4D97-AF65-F5344CB8AC3E}">
        <p14:creationId xmlns:p14="http://schemas.microsoft.com/office/powerpoint/2010/main" val="18777344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1295400" y="274638"/>
            <a:ext cx="739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solidFill>
                  <a:srgbClr val="000000"/>
                </a:solidFill>
                <a:latin typeface="Times" charset="0"/>
              </a:rPr>
              <a:t>AVID Focus Skills for PHUHS</a:t>
            </a:r>
          </a:p>
        </p:txBody>
      </p:sp>
      <p:sp>
        <p:nvSpPr>
          <p:cNvPr id="16386" name="Content Placeholder 2"/>
          <p:cNvSpPr>
            <a:spLocks noGrp="1"/>
          </p:cNvSpPr>
          <p:nvPr>
            <p:ph idx="1"/>
          </p:nvPr>
        </p:nvSpPr>
        <p:spPr bwMode="auto">
          <a:xfrm>
            <a:off x="1524000" y="1219200"/>
            <a:ext cx="7391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r>
              <a:rPr lang="en-US" dirty="0">
                <a:solidFill>
                  <a:srgbClr val="000000"/>
                </a:solidFill>
                <a:latin typeface="Times" charset="0"/>
              </a:rPr>
              <a:t>Marking the </a:t>
            </a:r>
            <a:r>
              <a:rPr lang="en-US" dirty="0" smtClean="0">
                <a:solidFill>
                  <a:srgbClr val="000000"/>
                </a:solidFill>
                <a:latin typeface="Times" charset="0"/>
              </a:rPr>
              <a:t>Text</a:t>
            </a:r>
            <a:endParaRPr lang="en-US" dirty="0">
              <a:solidFill>
                <a:srgbClr val="000000"/>
              </a:solidFill>
              <a:latin typeface="Times" charset="0"/>
            </a:endParaRPr>
          </a:p>
          <a:p>
            <a:r>
              <a:rPr lang="en-US" dirty="0">
                <a:solidFill>
                  <a:srgbClr val="000000"/>
                </a:solidFill>
                <a:latin typeface="Times" charset="0"/>
              </a:rPr>
              <a:t>Reading with </a:t>
            </a:r>
            <a:r>
              <a:rPr lang="en-US" dirty="0" smtClean="0">
                <a:solidFill>
                  <a:srgbClr val="000000"/>
                </a:solidFill>
                <a:latin typeface="Times" charset="0"/>
              </a:rPr>
              <a:t>Purpose</a:t>
            </a:r>
          </a:p>
          <a:p>
            <a:r>
              <a:rPr lang="en-US" dirty="0" smtClean="0">
                <a:solidFill>
                  <a:srgbClr val="000000"/>
                </a:solidFill>
                <a:latin typeface="Times" charset="0"/>
              </a:rPr>
              <a:t>Research Skills</a:t>
            </a:r>
          </a:p>
          <a:p>
            <a:r>
              <a:rPr lang="en-US" dirty="0" smtClean="0">
                <a:solidFill>
                  <a:srgbClr val="000000"/>
                </a:solidFill>
                <a:latin typeface="Times" charset="0"/>
              </a:rPr>
              <a:t>Group Projects</a:t>
            </a:r>
            <a:endParaRPr lang="en-US" dirty="0">
              <a:solidFill>
                <a:srgbClr val="000000"/>
              </a:solidFill>
              <a:latin typeface="Times" charset="0"/>
            </a:endParaRPr>
          </a:p>
          <a:p>
            <a:r>
              <a:rPr lang="en-US" dirty="0" smtClean="0">
                <a:solidFill>
                  <a:srgbClr val="000000"/>
                </a:solidFill>
                <a:latin typeface="Times" charset="0"/>
              </a:rPr>
              <a:t>Complete Organization</a:t>
            </a:r>
          </a:p>
          <a:p>
            <a:r>
              <a:rPr lang="en-US" dirty="0" smtClean="0">
                <a:solidFill>
                  <a:srgbClr val="000000"/>
                </a:solidFill>
                <a:latin typeface="Times" charset="0"/>
              </a:rPr>
              <a:t>Costa’s Levels of Questioning</a:t>
            </a:r>
            <a:endParaRPr lang="en-US" dirty="0">
              <a:solidFill>
                <a:srgbClr val="000000"/>
              </a:solidFill>
              <a:latin typeface="Times" charset="0"/>
            </a:endParaRPr>
          </a:p>
          <a:p>
            <a:r>
              <a:rPr lang="en-US" dirty="0">
                <a:solidFill>
                  <a:srgbClr val="000000"/>
                </a:solidFill>
                <a:latin typeface="Times" charset="0"/>
              </a:rPr>
              <a:t>Cornell Notes</a:t>
            </a:r>
          </a:p>
          <a:p>
            <a:pPr lvl="1"/>
            <a:r>
              <a:rPr lang="en-US" dirty="0">
                <a:solidFill>
                  <a:srgbClr val="000000"/>
                </a:solidFill>
                <a:latin typeface="Times" charset="0"/>
              </a:rPr>
              <a:t>What</a:t>
            </a:r>
          </a:p>
          <a:p>
            <a:pPr lvl="1"/>
            <a:r>
              <a:rPr lang="en-US" dirty="0">
                <a:solidFill>
                  <a:srgbClr val="000000"/>
                </a:solidFill>
                <a:latin typeface="Times" charset="0"/>
              </a:rPr>
              <a:t>How</a:t>
            </a:r>
          </a:p>
          <a:p>
            <a:pPr lvl="1"/>
            <a:r>
              <a:rPr lang="en-US" dirty="0">
                <a:solidFill>
                  <a:srgbClr val="000000"/>
                </a:solidFill>
                <a:latin typeface="Times" charset="0"/>
              </a:rPr>
              <a:t>Why</a:t>
            </a:r>
          </a:p>
          <a:p>
            <a:pPr lvl="1"/>
            <a:r>
              <a:rPr lang="en-US" dirty="0">
                <a:solidFill>
                  <a:srgbClr val="000000"/>
                </a:solidFill>
                <a:latin typeface="Times" charset="0"/>
              </a:rPr>
              <a:t>Way of work</a:t>
            </a:r>
          </a:p>
          <a:p>
            <a:pPr lvl="2"/>
            <a:r>
              <a:rPr lang="en-US" dirty="0">
                <a:solidFill>
                  <a:srgbClr val="000000"/>
                </a:solidFill>
                <a:latin typeface="Times" charset="0"/>
              </a:rPr>
              <a:t>5 Step Method</a:t>
            </a:r>
          </a:p>
          <a:p>
            <a:pPr lvl="2"/>
            <a:r>
              <a:rPr lang="en-US" dirty="0">
                <a:solidFill>
                  <a:srgbClr val="000000"/>
                </a:solidFill>
                <a:latin typeface="Times" charset="0"/>
              </a:rPr>
              <a:t>STAR </a:t>
            </a:r>
            <a:r>
              <a:rPr lang="en-US" dirty="0" err="1">
                <a:solidFill>
                  <a:srgbClr val="000000"/>
                </a:solidFill>
                <a:latin typeface="Times" charset="0"/>
              </a:rPr>
              <a:t>Notetaking</a:t>
            </a:r>
            <a:endParaRPr lang="en-US" dirty="0">
              <a:solidFill>
                <a:srgbClr val="000000"/>
              </a:solidFill>
              <a:latin typeface="Times" charset="0"/>
            </a:endParaRPr>
          </a:p>
        </p:txBody>
      </p:sp>
      <p:pic>
        <p:nvPicPr>
          <p:cNvPr id="16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133600"/>
            <a:ext cx="2667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bwMode="auto">
          <a:xfrm>
            <a:off x="1560513" y="228600"/>
            <a:ext cx="6897687"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What Else Will Be Covered?</a:t>
            </a:r>
          </a:p>
        </p:txBody>
      </p:sp>
      <p:sp>
        <p:nvSpPr>
          <p:cNvPr id="19458" name="Content Placeholder 2"/>
          <p:cNvSpPr>
            <a:spLocks noGrp="1"/>
          </p:cNvSpPr>
          <p:nvPr>
            <p:ph idx="1"/>
          </p:nvPr>
        </p:nvSpPr>
        <p:spPr bwMode="auto">
          <a:xfrm>
            <a:off x="1905000" y="1066800"/>
            <a:ext cx="69342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r>
              <a:rPr lang="en-US" dirty="0">
                <a:solidFill>
                  <a:srgbClr val="000000"/>
                </a:solidFill>
                <a:latin typeface="Times" charset="0"/>
              </a:rPr>
              <a:t>Graduation Requirements</a:t>
            </a:r>
          </a:p>
          <a:p>
            <a:r>
              <a:rPr lang="en-US" dirty="0" smtClean="0">
                <a:solidFill>
                  <a:srgbClr val="000000"/>
                </a:solidFill>
                <a:latin typeface="Times" charset="0"/>
              </a:rPr>
              <a:t>Scholarships </a:t>
            </a:r>
          </a:p>
          <a:p>
            <a:r>
              <a:rPr lang="en-US" dirty="0" smtClean="0">
                <a:solidFill>
                  <a:srgbClr val="000000"/>
                </a:solidFill>
                <a:latin typeface="Times" charset="0"/>
              </a:rPr>
              <a:t>Writing </a:t>
            </a:r>
            <a:r>
              <a:rPr lang="en-US" dirty="0">
                <a:solidFill>
                  <a:srgbClr val="000000"/>
                </a:solidFill>
                <a:latin typeface="Times" charset="0"/>
              </a:rPr>
              <a:t>Projects:  Mandala, Essays</a:t>
            </a:r>
          </a:p>
          <a:p>
            <a:r>
              <a:rPr lang="en-US" dirty="0" smtClean="0">
                <a:solidFill>
                  <a:srgbClr val="000000"/>
                </a:solidFill>
                <a:latin typeface="Times" charset="0"/>
              </a:rPr>
              <a:t>SAT/ACT Preparation</a:t>
            </a:r>
          </a:p>
          <a:p>
            <a:r>
              <a:rPr lang="en-US" dirty="0" smtClean="0">
                <a:solidFill>
                  <a:srgbClr val="000000"/>
                </a:solidFill>
                <a:latin typeface="Times" charset="0"/>
              </a:rPr>
              <a:t>Test Preparation</a:t>
            </a:r>
          </a:p>
          <a:p>
            <a:r>
              <a:rPr lang="en-US" dirty="0" smtClean="0">
                <a:solidFill>
                  <a:srgbClr val="000000"/>
                </a:solidFill>
                <a:latin typeface="Times" charset="0"/>
              </a:rPr>
              <a:t>AP Preparation and Test Preparation</a:t>
            </a:r>
            <a:endParaRPr lang="en-US" dirty="0">
              <a:solidFill>
                <a:srgbClr val="000000"/>
              </a:solidFill>
              <a:latin typeface="Times" charset="0"/>
            </a:endParaRPr>
          </a:p>
          <a:p>
            <a:r>
              <a:rPr lang="en-US" dirty="0">
                <a:solidFill>
                  <a:srgbClr val="000000"/>
                </a:solidFill>
                <a:latin typeface="Times" charset="0"/>
              </a:rPr>
              <a:t>College Exploration:  College </a:t>
            </a:r>
            <a:r>
              <a:rPr lang="en-US" dirty="0" smtClean="0">
                <a:solidFill>
                  <a:srgbClr val="000000"/>
                </a:solidFill>
                <a:latin typeface="Times" charset="0"/>
              </a:rPr>
              <a:t>Projects, College Applications, College Essays</a:t>
            </a:r>
            <a:endParaRPr lang="en-US" dirty="0">
              <a:solidFill>
                <a:srgbClr val="000000"/>
              </a:solidFill>
              <a:latin typeface="Times" charset="0"/>
            </a:endParaRPr>
          </a:p>
          <a:p>
            <a:r>
              <a:rPr lang="en-US" dirty="0" smtClean="0">
                <a:solidFill>
                  <a:srgbClr val="000000"/>
                </a:solidFill>
                <a:latin typeface="Times" charset="0"/>
              </a:rPr>
              <a:t>Vocabulary</a:t>
            </a:r>
          </a:p>
          <a:p>
            <a:r>
              <a:rPr lang="en-US" dirty="0" smtClean="0">
                <a:solidFill>
                  <a:srgbClr val="000000"/>
                </a:solidFill>
                <a:latin typeface="Times" charset="0"/>
              </a:rPr>
              <a:t>Critical Thinking Skills</a:t>
            </a:r>
          </a:p>
          <a:p>
            <a:r>
              <a:rPr lang="en-US" dirty="0" smtClean="0">
                <a:solidFill>
                  <a:srgbClr val="000000"/>
                </a:solidFill>
                <a:latin typeface="Times" charset="0"/>
              </a:rPr>
              <a:t>Public Speaking Skills</a:t>
            </a:r>
            <a:endParaRPr lang="en-US" dirty="0">
              <a:solidFill>
                <a:srgbClr val="000000"/>
              </a:solidFill>
              <a:latin typeface="Times" charset="0"/>
            </a:endParaRPr>
          </a:p>
          <a:p>
            <a:r>
              <a:rPr lang="en-US" dirty="0">
                <a:solidFill>
                  <a:srgbClr val="000000"/>
                </a:solidFill>
                <a:latin typeface="Times" charset="0"/>
              </a:rPr>
              <a:t>Tutorials are </a:t>
            </a:r>
            <a:r>
              <a:rPr lang="en-US" dirty="0" smtClean="0">
                <a:solidFill>
                  <a:srgbClr val="000000"/>
                </a:solidFill>
                <a:latin typeface="Times" charset="0"/>
              </a:rPr>
              <a:t>Tuesdays and Thursdays!</a:t>
            </a:r>
            <a:r>
              <a:rPr lang="en-US" dirty="0">
                <a:solidFill>
                  <a:srgbClr val="000000"/>
                </a:solidFill>
                <a:latin typeface="Times" charset="0"/>
              </a:rPr>
              <a:t>!!</a:t>
            </a:r>
          </a:p>
          <a:p>
            <a:endParaRPr lang="en-US" dirty="0">
              <a:solidFill>
                <a:srgbClr val="000000"/>
              </a:solidFill>
              <a:latin typeface="Times" charset="0"/>
            </a:endParaRPr>
          </a:p>
        </p:txBody>
      </p:sp>
      <p:pic>
        <p:nvPicPr>
          <p:cNvPr id="4" name="Picture 3" descr="Unknown-5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66800"/>
            <a:ext cx="2709333" cy="2260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5791200" cy="1143000"/>
          </a:xfrm>
        </p:spPr>
        <p:txBody>
          <a:bodyPr/>
          <a:lstStyle/>
          <a:p>
            <a:r>
              <a:rPr lang="en-US" dirty="0" smtClean="0">
                <a:solidFill>
                  <a:srgbClr val="000000"/>
                </a:solidFill>
              </a:rPr>
              <a:t>Introductions</a:t>
            </a:r>
            <a:endParaRPr lang="en-US" dirty="0">
              <a:solidFill>
                <a:srgbClr val="000000"/>
              </a:solidFill>
            </a:endParaRPr>
          </a:p>
        </p:txBody>
      </p:sp>
      <p:sp>
        <p:nvSpPr>
          <p:cNvPr id="3" name="Content Placeholder 2"/>
          <p:cNvSpPr>
            <a:spLocks noGrp="1"/>
          </p:cNvSpPr>
          <p:nvPr>
            <p:ph idx="1"/>
          </p:nvPr>
        </p:nvSpPr>
        <p:spPr>
          <a:xfrm>
            <a:off x="4191000" y="4038600"/>
            <a:ext cx="4324350" cy="1524000"/>
          </a:xfrm>
        </p:spPr>
        <p:txBody>
          <a:bodyPr/>
          <a:lstStyle/>
          <a:p>
            <a:r>
              <a:rPr lang="en-US" dirty="0" smtClean="0">
                <a:solidFill>
                  <a:srgbClr val="000000"/>
                </a:solidFill>
              </a:rPr>
              <a:t>Mrs. Prince and Mrs. </a:t>
            </a:r>
            <a:r>
              <a:rPr lang="en-US" dirty="0" err="1" smtClean="0">
                <a:solidFill>
                  <a:srgbClr val="000000"/>
                </a:solidFill>
              </a:rPr>
              <a:t>Winer</a:t>
            </a:r>
            <a:r>
              <a:rPr lang="en-US" dirty="0" smtClean="0">
                <a:solidFill>
                  <a:srgbClr val="000000"/>
                </a:solidFill>
              </a:rPr>
              <a:t> welcome you to an amazing experience!  We are so excited you are a part of AVID!</a:t>
            </a:r>
            <a:endParaRPr lang="en-US" dirty="0">
              <a:solidFill>
                <a:srgbClr val="000000"/>
              </a:solidFill>
            </a:endParaRPr>
          </a:p>
        </p:txBody>
      </p:sp>
      <p:pic>
        <p:nvPicPr>
          <p:cNvPr id="5" name="Picture 4" descr="IMG_1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3985683" cy="5314244"/>
          </a:xfrm>
          <a:prstGeom prst="rect">
            <a:avLst/>
          </a:prstGeom>
        </p:spPr>
      </p:pic>
      <p:pic>
        <p:nvPicPr>
          <p:cNvPr id="6" name="Picture 5" descr="IMG_11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228600"/>
            <a:ext cx="4590892" cy="3429000"/>
          </a:xfrm>
          <a:prstGeom prst="rect">
            <a:avLst/>
          </a:prstGeom>
        </p:spPr>
      </p:pic>
    </p:spTree>
    <p:extLst>
      <p:ext uri="{BB962C8B-B14F-4D97-AF65-F5344CB8AC3E}">
        <p14:creationId xmlns:p14="http://schemas.microsoft.com/office/powerpoint/2010/main" val="3234808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1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7" y="4038600"/>
            <a:ext cx="2105848" cy="2819400"/>
          </a:xfrm>
          <a:prstGeom prst="rect">
            <a:avLst/>
          </a:prstGeom>
        </p:spPr>
      </p:pic>
      <p:pic>
        <p:nvPicPr>
          <p:cNvPr id="9" name="Picture 8" descr="IMG_098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369127"/>
            <a:ext cx="3352800" cy="4488873"/>
          </a:xfrm>
          <a:prstGeom prst="rect">
            <a:avLst/>
          </a:prstGeom>
        </p:spPr>
      </p:pic>
      <p:sp>
        <p:nvSpPr>
          <p:cNvPr id="2" name="Title 1"/>
          <p:cNvSpPr>
            <a:spLocks noGrp="1"/>
          </p:cNvSpPr>
          <p:nvPr>
            <p:ph type="title"/>
          </p:nvPr>
        </p:nvSpPr>
        <p:spPr/>
        <p:txBody>
          <a:bodyPr/>
          <a:lstStyle/>
          <a:p>
            <a:endParaRPr lang="en-US" dirty="0"/>
          </a:p>
        </p:txBody>
      </p:sp>
      <p:pic>
        <p:nvPicPr>
          <p:cNvPr id="4" name="Picture 3" descr="IMG_025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25400"/>
            <a:ext cx="4648200" cy="3187229"/>
          </a:xfrm>
          <a:prstGeom prst="rect">
            <a:avLst/>
          </a:prstGeom>
        </p:spPr>
      </p:pic>
      <p:pic>
        <p:nvPicPr>
          <p:cNvPr id="5" name="Picture 4" descr="IMG_105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933"/>
            <a:ext cx="4495800" cy="3208867"/>
          </a:xfrm>
          <a:prstGeom prst="rect">
            <a:avLst/>
          </a:prstGeom>
        </p:spPr>
      </p:pic>
      <p:pic>
        <p:nvPicPr>
          <p:cNvPr id="11" name="Picture 10" descr="IMG_6604.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00" y="2133600"/>
            <a:ext cx="2895600" cy="1930400"/>
          </a:xfrm>
          <a:prstGeom prst="rect">
            <a:avLst/>
          </a:prstGeom>
        </p:spPr>
      </p:pic>
      <p:pic>
        <p:nvPicPr>
          <p:cNvPr id="14" name="Picture 13" descr="Unknown-6.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6200" y="2590800"/>
            <a:ext cx="2717800" cy="2038350"/>
          </a:xfrm>
          <a:prstGeom prst="rect">
            <a:avLst/>
          </a:prstGeom>
        </p:spPr>
      </p:pic>
      <p:pic>
        <p:nvPicPr>
          <p:cNvPr id="10" name="Picture 9" descr="IMG_6607.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8600" y="2209800"/>
            <a:ext cx="2628900" cy="1752600"/>
          </a:xfrm>
          <a:prstGeom prst="rect">
            <a:avLst/>
          </a:prstGeom>
        </p:spPr>
      </p:pic>
      <p:pic>
        <p:nvPicPr>
          <p:cNvPr id="15" name="Picture 14" descr="Unknown-35.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4800" y="3886200"/>
            <a:ext cx="2672862" cy="2971800"/>
          </a:xfrm>
          <a:prstGeom prst="rect">
            <a:avLst/>
          </a:prstGeom>
        </p:spPr>
      </p:pic>
      <p:pic>
        <p:nvPicPr>
          <p:cNvPr id="13" name="Picture 12" descr="IMG_0582.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4903" y="4495800"/>
            <a:ext cx="2779097" cy="2362199"/>
          </a:xfrm>
          <a:prstGeom prst="rect">
            <a:avLst/>
          </a:prstGeom>
        </p:spPr>
      </p:pic>
    </p:spTree>
    <p:extLst>
      <p:ext uri="{BB962C8B-B14F-4D97-AF65-F5344CB8AC3E}">
        <p14:creationId xmlns:p14="http://schemas.microsoft.com/office/powerpoint/2010/main" val="31374841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1560513" y="381000"/>
            <a:ext cx="7583487" cy="1044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I Like Big Binders! (on </a:t>
            </a:r>
            <a:r>
              <a:rPr lang="en-US" dirty="0" err="1">
                <a:solidFill>
                  <a:srgbClr val="000000"/>
                </a:solidFill>
                <a:latin typeface="Times" charset="0"/>
              </a:rPr>
              <a:t>youtube</a:t>
            </a:r>
            <a:r>
              <a:rPr lang="en-US" dirty="0">
                <a:solidFill>
                  <a:srgbClr val="000000"/>
                </a:solidFill>
                <a:latin typeface="Times" charset="0"/>
              </a:rPr>
              <a:t>)</a:t>
            </a:r>
          </a:p>
        </p:txBody>
      </p:sp>
      <p:sp>
        <p:nvSpPr>
          <p:cNvPr id="18434" name="Content Placeholder 2"/>
          <p:cNvSpPr>
            <a:spLocks noGrp="1"/>
          </p:cNvSpPr>
          <p:nvPr>
            <p:ph idx="1"/>
          </p:nvPr>
        </p:nvSpPr>
        <p:spPr bwMode="auto">
          <a:xfrm>
            <a:off x="1447800" y="1524000"/>
            <a:ext cx="72390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Why:  Helps with overall organization and study skills.</a:t>
            </a:r>
          </a:p>
          <a:p>
            <a:r>
              <a:rPr lang="en-US" dirty="0">
                <a:solidFill>
                  <a:srgbClr val="000000"/>
                </a:solidFill>
                <a:latin typeface="Times" charset="0"/>
              </a:rPr>
              <a:t>What:  Needs to be 3 inches, with dividers, and a pencil pouch.  Folders with 3 holes are also very helpful!</a:t>
            </a:r>
          </a:p>
          <a:p>
            <a:r>
              <a:rPr lang="en-US" dirty="0">
                <a:solidFill>
                  <a:srgbClr val="000000"/>
                </a:solidFill>
                <a:latin typeface="Times" charset="0"/>
              </a:rPr>
              <a:t>How:  The students are graded </a:t>
            </a:r>
            <a:r>
              <a:rPr lang="en-US" dirty="0" smtClean="0">
                <a:solidFill>
                  <a:srgbClr val="000000"/>
                </a:solidFill>
                <a:latin typeface="Times" charset="0"/>
              </a:rPr>
              <a:t>on their binders often. </a:t>
            </a:r>
            <a:endParaRPr lang="en-US" dirty="0">
              <a:solidFill>
                <a:srgbClr val="000000"/>
              </a:solidFill>
              <a:latin typeface="Times" charset="0"/>
            </a:endParaRPr>
          </a:p>
        </p:txBody>
      </p:sp>
      <p:pic>
        <p:nvPicPr>
          <p:cNvPr id="4" name="Picture 3" descr="IMG_12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505200"/>
            <a:ext cx="2438400" cy="3264803"/>
          </a:xfrm>
          <a:prstGeom prst="rect">
            <a:avLst/>
          </a:prstGeom>
        </p:spPr>
      </p:pic>
      <p:pic>
        <p:nvPicPr>
          <p:cNvPr id="5" name="Picture 4" descr="Unknown-2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581400"/>
            <a:ext cx="3962400" cy="29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known-2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14400"/>
            <a:ext cx="4673600" cy="3505200"/>
          </a:xfrm>
          <a:prstGeom prst="rect">
            <a:avLst/>
          </a:prstGeom>
        </p:spPr>
      </p:pic>
      <p:sp>
        <p:nvSpPr>
          <p:cNvPr id="2" name="Title 1"/>
          <p:cNvSpPr>
            <a:spLocks noGrp="1"/>
          </p:cNvSpPr>
          <p:nvPr>
            <p:ph type="title"/>
          </p:nvPr>
        </p:nvSpPr>
        <p:spPr>
          <a:xfrm>
            <a:off x="1371600" y="33867"/>
            <a:ext cx="7583487" cy="688788"/>
          </a:xfrm>
        </p:spPr>
        <p:txBody>
          <a:bodyPr/>
          <a:lstStyle/>
          <a:p>
            <a:r>
              <a:rPr lang="en-US" dirty="0" smtClean="0">
                <a:solidFill>
                  <a:srgbClr val="000000"/>
                </a:solidFill>
              </a:rPr>
              <a:t/>
            </a:r>
            <a:br>
              <a:rPr lang="en-US" dirty="0" smtClean="0">
                <a:solidFill>
                  <a:srgbClr val="000000"/>
                </a:solidFill>
              </a:rPr>
            </a:br>
            <a:r>
              <a:rPr lang="en-US" dirty="0" smtClean="0">
                <a:solidFill>
                  <a:srgbClr val="000000"/>
                </a:solidFill>
              </a:rPr>
              <a:t>Field Trips and Fundraisers!</a:t>
            </a:r>
            <a:endParaRPr lang="en-US" dirty="0">
              <a:solidFill>
                <a:srgbClr val="000000"/>
              </a:solidFill>
            </a:endParaRPr>
          </a:p>
        </p:txBody>
      </p:sp>
      <p:pic>
        <p:nvPicPr>
          <p:cNvPr id="6" name="Picture 5" descr="Unknown-2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038600"/>
            <a:ext cx="2514600" cy="3048000"/>
          </a:xfrm>
          <a:prstGeom prst="rect">
            <a:avLst/>
          </a:prstGeom>
        </p:spPr>
      </p:pic>
      <p:pic>
        <p:nvPicPr>
          <p:cNvPr id="7" name="Picture 6" descr="photo (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62400"/>
            <a:ext cx="2286000" cy="3060595"/>
          </a:xfrm>
          <a:prstGeom prst="rect">
            <a:avLst/>
          </a:prstGeom>
        </p:spPr>
      </p:pic>
      <p:pic>
        <p:nvPicPr>
          <p:cNvPr id="9" name="Picture 8" descr="IMG_031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7" y="685800"/>
            <a:ext cx="2686050" cy="3581400"/>
          </a:xfrm>
          <a:prstGeom prst="rect">
            <a:avLst/>
          </a:prstGeom>
        </p:spPr>
      </p:pic>
      <p:pic>
        <p:nvPicPr>
          <p:cNvPr id="11" name="Picture 10" descr="20121127_10023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810000"/>
            <a:ext cx="2286000" cy="3048000"/>
          </a:xfrm>
          <a:prstGeom prst="rect">
            <a:avLst/>
          </a:prstGeom>
        </p:spPr>
      </p:pic>
      <p:pic>
        <p:nvPicPr>
          <p:cNvPr id="12" name="Picture 11" descr="02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3843867"/>
            <a:ext cx="2286000" cy="3048000"/>
          </a:xfrm>
          <a:prstGeom prst="rect">
            <a:avLst/>
          </a:prstGeom>
        </p:spPr>
      </p:pic>
      <p:pic>
        <p:nvPicPr>
          <p:cNvPr id="8" name="Picture 7" descr="IMG_031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054" y="685800"/>
            <a:ext cx="3075813" cy="4114800"/>
          </a:xfrm>
          <a:prstGeom prst="rect">
            <a:avLst/>
          </a:prstGeom>
        </p:spPr>
      </p:pic>
    </p:spTree>
    <p:extLst>
      <p:ext uri="{BB962C8B-B14F-4D97-AF65-F5344CB8AC3E}">
        <p14:creationId xmlns:p14="http://schemas.microsoft.com/office/powerpoint/2010/main" val="14961479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auto">
          <a:xfrm>
            <a:off x="1828800" y="228600"/>
            <a:ext cx="6858000" cy="118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solidFill>
                  <a:srgbClr val="000000"/>
                </a:solidFill>
                <a:latin typeface="Times" charset="0"/>
              </a:rPr>
              <a:t>Next Steps</a:t>
            </a:r>
          </a:p>
        </p:txBody>
      </p:sp>
      <p:sp>
        <p:nvSpPr>
          <p:cNvPr id="20482" name="Content Placeholder 2"/>
          <p:cNvSpPr>
            <a:spLocks noGrp="1"/>
          </p:cNvSpPr>
          <p:nvPr>
            <p:ph idx="1"/>
          </p:nvPr>
        </p:nvSpPr>
        <p:spPr bwMode="auto">
          <a:xfrm>
            <a:off x="1828800" y="1066800"/>
            <a:ext cx="6858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dirty="0">
                <a:solidFill>
                  <a:srgbClr val="000000"/>
                </a:solidFill>
                <a:latin typeface="Times" charset="0"/>
              </a:rPr>
              <a:t>Complete the application</a:t>
            </a:r>
          </a:p>
          <a:p>
            <a:r>
              <a:rPr lang="en-US" dirty="0">
                <a:solidFill>
                  <a:srgbClr val="000000"/>
                </a:solidFill>
                <a:latin typeface="Times" charset="0"/>
              </a:rPr>
              <a:t>Return application to </a:t>
            </a:r>
            <a:r>
              <a:rPr lang="en-US" dirty="0" smtClean="0">
                <a:solidFill>
                  <a:srgbClr val="000000"/>
                </a:solidFill>
                <a:latin typeface="Times" charset="0"/>
              </a:rPr>
              <a:t>Mrs. </a:t>
            </a:r>
            <a:r>
              <a:rPr lang="en-US" dirty="0" err="1" smtClean="0">
                <a:solidFill>
                  <a:srgbClr val="000000"/>
                </a:solidFill>
                <a:latin typeface="Times" charset="0"/>
              </a:rPr>
              <a:t>Winer</a:t>
            </a:r>
            <a:r>
              <a:rPr lang="en-US" dirty="0" smtClean="0">
                <a:solidFill>
                  <a:srgbClr val="000000"/>
                </a:solidFill>
                <a:latin typeface="Times" charset="0"/>
              </a:rPr>
              <a:t> at </a:t>
            </a:r>
            <a:r>
              <a:rPr lang="en-US" dirty="0">
                <a:solidFill>
                  <a:srgbClr val="000000"/>
                </a:solidFill>
                <a:latin typeface="Times" charset="0"/>
              </a:rPr>
              <a:t>PHUHS</a:t>
            </a:r>
            <a:r>
              <a:rPr lang="en-US" dirty="0" smtClean="0">
                <a:solidFill>
                  <a:srgbClr val="000000"/>
                </a:solidFill>
                <a:latin typeface="Times" charset="0"/>
              </a:rPr>
              <a:t>.</a:t>
            </a:r>
          </a:p>
          <a:p>
            <a:r>
              <a:rPr lang="en-US" dirty="0" smtClean="0">
                <a:solidFill>
                  <a:srgbClr val="000000"/>
                </a:solidFill>
                <a:latin typeface="Times" charset="0"/>
              </a:rPr>
              <a:t>Check your course schedule – </a:t>
            </a:r>
          </a:p>
          <a:p>
            <a:r>
              <a:rPr lang="en-US" dirty="0" smtClean="0">
                <a:solidFill>
                  <a:srgbClr val="000000"/>
                </a:solidFill>
                <a:latin typeface="Times" charset="0"/>
              </a:rPr>
              <a:t>9</a:t>
            </a:r>
            <a:r>
              <a:rPr lang="en-US" baseline="30000" dirty="0" smtClean="0">
                <a:solidFill>
                  <a:srgbClr val="000000"/>
                </a:solidFill>
                <a:latin typeface="Times" charset="0"/>
              </a:rPr>
              <a:t>th</a:t>
            </a:r>
            <a:r>
              <a:rPr lang="en-US" dirty="0" smtClean="0">
                <a:solidFill>
                  <a:srgbClr val="000000"/>
                </a:solidFill>
                <a:latin typeface="Times" charset="0"/>
              </a:rPr>
              <a:t> and 10</a:t>
            </a:r>
            <a:r>
              <a:rPr lang="en-US" baseline="30000" dirty="0" smtClean="0">
                <a:solidFill>
                  <a:srgbClr val="000000"/>
                </a:solidFill>
                <a:latin typeface="Times" charset="0"/>
              </a:rPr>
              <a:t>th</a:t>
            </a:r>
            <a:r>
              <a:rPr lang="en-US" dirty="0" smtClean="0">
                <a:solidFill>
                  <a:srgbClr val="000000"/>
                </a:solidFill>
                <a:latin typeface="Times" charset="0"/>
              </a:rPr>
              <a:t> graders MUST be in at least 1 Honor’s Level classes</a:t>
            </a:r>
          </a:p>
          <a:p>
            <a:pPr lvl="1"/>
            <a:r>
              <a:rPr lang="en-US" dirty="0" smtClean="0">
                <a:solidFill>
                  <a:srgbClr val="000000"/>
                </a:solidFill>
                <a:latin typeface="Times" charset="0"/>
              </a:rPr>
              <a:t>Returning AVID students MUST be in 2 Honor’s </a:t>
            </a:r>
          </a:p>
          <a:p>
            <a:r>
              <a:rPr lang="en-US" dirty="0" smtClean="0">
                <a:solidFill>
                  <a:srgbClr val="000000"/>
                </a:solidFill>
                <a:latin typeface="Times" charset="0"/>
              </a:rPr>
              <a:t>11</a:t>
            </a:r>
            <a:r>
              <a:rPr lang="en-US" baseline="30000" dirty="0" smtClean="0">
                <a:solidFill>
                  <a:srgbClr val="000000"/>
                </a:solidFill>
                <a:latin typeface="Times" charset="0"/>
              </a:rPr>
              <a:t>th</a:t>
            </a:r>
            <a:r>
              <a:rPr lang="en-US" dirty="0" smtClean="0">
                <a:solidFill>
                  <a:srgbClr val="000000"/>
                </a:solidFill>
                <a:latin typeface="Times" charset="0"/>
              </a:rPr>
              <a:t> graders MUST be in at least 1 AP or Dual Enrollment Course + Honor’s where possible</a:t>
            </a:r>
          </a:p>
          <a:p>
            <a:r>
              <a:rPr lang="en-US" dirty="0" smtClean="0">
                <a:solidFill>
                  <a:srgbClr val="000000"/>
                </a:solidFill>
                <a:latin typeface="Times" charset="0"/>
              </a:rPr>
              <a:t>12</a:t>
            </a:r>
            <a:r>
              <a:rPr lang="en-US" baseline="30000" dirty="0" smtClean="0">
                <a:solidFill>
                  <a:srgbClr val="000000"/>
                </a:solidFill>
                <a:latin typeface="Times" charset="0"/>
              </a:rPr>
              <a:t>th</a:t>
            </a:r>
            <a:r>
              <a:rPr lang="en-US" dirty="0" smtClean="0">
                <a:solidFill>
                  <a:srgbClr val="000000"/>
                </a:solidFill>
                <a:latin typeface="Times" charset="0"/>
              </a:rPr>
              <a:t> graders MUST be in at least 2 AP or Dual Enrollment Courses  + Honor’s where possible</a:t>
            </a:r>
            <a:endParaRPr lang="en-US" dirty="0">
              <a:solidFill>
                <a:srgbClr val="000000"/>
              </a:solidFill>
              <a:latin typeface="Times" charset="0"/>
            </a:endParaRPr>
          </a:p>
          <a:p>
            <a:r>
              <a:rPr lang="en-US" dirty="0">
                <a:solidFill>
                  <a:srgbClr val="000000"/>
                </a:solidFill>
                <a:latin typeface="Times" charset="0"/>
              </a:rPr>
              <a:t>Get ready to have all kinds of </a:t>
            </a:r>
            <a:r>
              <a:rPr lang="en-US" dirty="0" smtClean="0">
                <a:solidFill>
                  <a:srgbClr val="000000"/>
                </a:solidFill>
                <a:latin typeface="Times" charset="0"/>
              </a:rPr>
              <a:t>opportunities!</a:t>
            </a:r>
          </a:p>
          <a:p>
            <a:endParaRPr lang="en-US" dirty="0">
              <a:solidFill>
                <a:srgbClr val="000000"/>
              </a:solidFill>
              <a:latin typeface="Times" charset="0"/>
            </a:endParaRPr>
          </a:p>
          <a:p>
            <a:pPr>
              <a:buFontTx/>
              <a:buNone/>
            </a:pPr>
            <a:endParaRPr lang="en-US" dirty="0">
              <a:solidFill>
                <a:srgbClr val="000000"/>
              </a:solidFill>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5257800" cy="1044388"/>
          </a:xfrm>
        </p:spPr>
        <p:txBody>
          <a:bodyPr/>
          <a:lstStyle/>
          <a:p>
            <a:r>
              <a:rPr lang="en-US" dirty="0" err="1">
                <a:solidFill>
                  <a:srgbClr val="000000"/>
                </a:solidFill>
              </a:rPr>
              <a:t>p</a:t>
            </a:r>
            <a:r>
              <a:rPr lang="en-US" dirty="0" err="1" smtClean="0">
                <a:solidFill>
                  <a:srgbClr val="000000"/>
                </a:solidFill>
              </a:rPr>
              <a:t>huhsavid.weebly.com</a:t>
            </a:r>
            <a:endParaRPr lang="en-US" dirty="0">
              <a:solidFill>
                <a:srgbClr val="000000"/>
              </a:solidFill>
            </a:endParaRPr>
          </a:p>
        </p:txBody>
      </p:sp>
      <p:pic>
        <p:nvPicPr>
          <p:cNvPr id="4" name="Content Placeholder 3" descr="Screen shot 2013-07-22 at 3.29.04 PM.png"/>
          <p:cNvPicPr>
            <a:picLocks noGrp="1" noChangeAspect="1"/>
          </p:cNvPicPr>
          <p:nvPr>
            <p:ph idx="1"/>
          </p:nvPr>
        </p:nvPicPr>
        <p:blipFill>
          <a:blip r:embed="rId3">
            <a:extLst>
              <a:ext uri="{28A0092B-C50C-407E-A947-70E740481C1C}">
                <a14:useLocalDpi xmlns:a14="http://schemas.microsoft.com/office/drawing/2010/main" val="0"/>
              </a:ext>
            </a:extLst>
          </a:blip>
          <a:srcRect t="5604" b="5604"/>
          <a:stretch>
            <a:fillRect/>
          </a:stretch>
        </p:blipFill>
        <p:spPr/>
      </p:pic>
    </p:spTree>
    <p:extLst>
      <p:ext uri="{BB962C8B-B14F-4D97-AF65-F5344CB8AC3E}">
        <p14:creationId xmlns:p14="http://schemas.microsoft.com/office/powerpoint/2010/main" val="6668668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513" y="152400"/>
            <a:ext cx="7583487" cy="815788"/>
          </a:xfrm>
        </p:spPr>
        <p:txBody>
          <a:bodyPr/>
          <a:lstStyle/>
          <a:p>
            <a:r>
              <a:rPr lang="en-US" dirty="0" smtClean="0">
                <a:solidFill>
                  <a:srgbClr val="000000"/>
                </a:solidFill>
              </a:rPr>
              <a:t>What You Need For Class</a:t>
            </a:r>
            <a:endParaRPr lang="en-US" dirty="0">
              <a:solidFill>
                <a:srgbClr val="000000"/>
              </a:solidFill>
            </a:endParaRPr>
          </a:p>
        </p:txBody>
      </p:sp>
      <p:sp>
        <p:nvSpPr>
          <p:cNvPr id="3" name="Content Placeholder 2"/>
          <p:cNvSpPr>
            <a:spLocks noGrp="1"/>
          </p:cNvSpPr>
          <p:nvPr>
            <p:ph idx="1"/>
          </p:nvPr>
        </p:nvSpPr>
        <p:spPr>
          <a:xfrm>
            <a:off x="1447800" y="1219200"/>
            <a:ext cx="7583487" cy="5334000"/>
          </a:xfrm>
        </p:spPr>
        <p:txBody>
          <a:bodyPr>
            <a:normAutofit/>
          </a:bodyPr>
          <a:lstStyle/>
          <a:p>
            <a:r>
              <a:rPr lang="en-US" dirty="0" smtClean="0">
                <a:solidFill>
                  <a:srgbClr val="000000"/>
                </a:solidFill>
              </a:rPr>
              <a:t>Summer Reading Homework</a:t>
            </a:r>
          </a:p>
          <a:p>
            <a:r>
              <a:rPr lang="en-US" dirty="0" smtClean="0">
                <a:solidFill>
                  <a:srgbClr val="000000"/>
                </a:solidFill>
              </a:rPr>
              <a:t>3-in Binder for all classes with dividers as requested by each teacher (minimum of 20)</a:t>
            </a:r>
          </a:p>
          <a:p>
            <a:r>
              <a:rPr lang="en-US" dirty="0" smtClean="0">
                <a:solidFill>
                  <a:srgbClr val="000000"/>
                </a:solidFill>
              </a:rPr>
              <a:t>1-in Binder for Portfolio</a:t>
            </a:r>
          </a:p>
          <a:p>
            <a:r>
              <a:rPr lang="en-US" dirty="0" smtClean="0">
                <a:solidFill>
                  <a:srgbClr val="000000"/>
                </a:solidFill>
              </a:rPr>
              <a:t>Pens, Pencils, and Highlighters</a:t>
            </a:r>
          </a:p>
          <a:p>
            <a:r>
              <a:rPr lang="en-US" dirty="0" smtClean="0">
                <a:solidFill>
                  <a:srgbClr val="000000"/>
                </a:solidFill>
              </a:rPr>
              <a:t>Notebook Paper (1 for you and 1 for us)</a:t>
            </a:r>
          </a:p>
          <a:p>
            <a:r>
              <a:rPr lang="en-US" dirty="0" smtClean="0">
                <a:solidFill>
                  <a:srgbClr val="000000"/>
                </a:solidFill>
              </a:rPr>
              <a:t>Computer Paper (1 for us)</a:t>
            </a:r>
          </a:p>
          <a:p>
            <a:r>
              <a:rPr lang="en-US" dirty="0" smtClean="0">
                <a:solidFill>
                  <a:srgbClr val="000000"/>
                </a:solidFill>
              </a:rPr>
              <a:t>And MORE!  Please look on the list provided!</a:t>
            </a:r>
          </a:p>
          <a:p>
            <a:endParaRPr lang="en-US" dirty="0">
              <a:solidFill>
                <a:srgbClr val="000000"/>
              </a:solidFill>
            </a:endParaRPr>
          </a:p>
        </p:txBody>
      </p:sp>
    </p:spTree>
    <p:extLst>
      <p:ext uri="{BB962C8B-B14F-4D97-AF65-F5344CB8AC3E}">
        <p14:creationId xmlns:p14="http://schemas.microsoft.com/office/powerpoint/2010/main" val="36568655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2133600" y="990600"/>
            <a:ext cx="5943600" cy="440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3200" dirty="0"/>
              <a:t>Please contact </a:t>
            </a:r>
            <a:r>
              <a:rPr lang="en-US" sz="3200" dirty="0" smtClean="0"/>
              <a:t>us if </a:t>
            </a:r>
            <a:r>
              <a:rPr lang="en-US" sz="3200" dirty="0"/>
              <a:t>you have any questions or want more information.</a:t>
            </a:r>
          </a:p>
          <a:p>
            <a:r>
              <a:rPr lang="en-US" sz="3200" dirty="0"/>
              <a:t>Kerrale Prince</a:t>
            </a:r>
          </a:p>
          <a:p>
            <a:r>
              <a:rPr lang="en-US" sz="3200" dirty="0">
                <a:hlinkClick r:id="rId2"/>
              </a:rPr>
              <a:t>princeke@</a:t>
            </a:r>
            <a:r>
              <a:rPr lang="en-US" sz="3200" dirty="0" smtClean="0">
                <a:hlinkClick r:id="rId2"/>
              </a:rPr>
              <a:t>pcsb.org</a:t>
            </a:r>
            <a:endParaRPr lang="en-US" sz="3200" dirty="0" smtClean="0"/>
          </a:p>
          <a:p>
            <a:r>
              <a:rPr lang="en-US" sz="3200" dirty="0" smtClean="0"/>
              <a:t>Allison </a:t>
            </a:r>
            <a:r>
              <a:rPr lang="en-US" sz="3200" dirty="0" err="1" smtClean="0"/>
              <a:t>Winer</a:t>
            </a:r>
            <a:endParaRPr lang="en-US" sz="3200" dirty="0" smtClean="0"/>
          </a:p>
          <a:p>
            <a:r>
              <a:rPr lang="en-US" sz="3200" dirty="0">
                <a:hlinkClick r:id="rId3"/>
              </a:rPr>
              <a:t>w</a:t>
            </a:r>
            <a:r>
              <a:rPr lang="en-US" sz="3200" dirty="0" smtClean="0">
                <a:hlinkClick r:id="rId3"/>
              </a:rPr>
              <a:t>inera@pcsb.org</a:t>
            </a:r>
            <a:endParaRPr lang="en-US" sz="3200" dirty="0" smtClean="0"/>
          </a:p>
          <a:p>
            <a:endParaRPr lang="en-US" sz="3200" dirty="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1447800" y="457200"/>
            <a:ext cx="7543800" cy="762000"/>
          </a:xfrm>
          <a:prstGeom prst="rect">
            <a:avLst/>
          </a:prstGeom>
          <a:noFill/>
          <a:ln w="12700">
            <a:noFill/>
            <a:miter lim="800000"/>
            <a:headEnd/>
            <a:tailEnd/>
          </a:ln>
          <a:effectLst>
            <a:outerShdw algn="ctr" rotWithShape="0">
              <a:schemeClr val="bg1"/>
            </a:outerShdw>
          </a:effectLst>
        </p:spPr>
        <p:txBody>
          <a:bodyPr lIns="90487" tIns="44450" rIns="90487" bIns="44450" anchor="b"/>
          <a:lstStyle/>
          <a:p>
            <a:pPr>
              <a:defRPr/>
            </a:pPr>
            <a:r>
              <a:rPr lang="en-US" sz="4400" b="1">
                <a:solidFill>
                  <a:schemeClr val="tx2"/>
                </a:solidFill>
                <a:latin typeface="Times"/>
                <a:ea typeface="+mn-ea"/>
                <a:cs typeface="+mn-cs"/>
              </a:rPr>
              <a:t>The Mission of AVID</a:t>
            </a:r>
          </a:p>
        </p:txBody>
      </p:sp>
      <p:sp>
        <p:nvSpPr>
          <p:cNvPr id="6146" name="Rectangle 4"/>
          <p:cNvSpPr>
            <a:spLocks noChangeArrowheads="1"/>
          </p:cNvSpPr>
          <p:nvPr/>
        </p:nvSpPr>
        <p:spPr bwMode="auto">
          <a:xfrm>
            <a:off x="1600200" y="3638550"/>
            <a:ext cx="7010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lgn="l">
              <a:spcBef>
                <a:spcPct val="20000"/>
              </a:spcBef>
              <a:buClr>
                <a:schemeClr val="accent2"/>
              </a:buClr>
              <a:buSzPct val="75000"/>
              <a:buFont typeface="Times" charset="0"/>
              <a:buChar char="•"/>
            </a:pPr>
            <a:endParaRPr lang="en-US" sz="2200" b="1"/>
          </a:p>
        </p:txBody>
      </p:sp>
      <p:sp>
        <p:nvSpPr>
          <p:cNvPr id="6147" name="Rectangle 5"/>
          <p:cNvSpPr>
            <a:spLocks noChangeArrowheads="1"/>
          </p:cNvSpPr>
          <p:nvPr/>
        </p:nvSpPr>
        <p:spPr bwMode="auto">
          <a:xfrm>
            <a:off x="1600200" y="1498600"/>
            <a:ext cx="7239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b="1"/>
              <a:t>AVID</a:t>
            </a:r>
            <a:r>
              <a:rPr lang="ja-JP" altLang="en-US" sz="3600" b="1"/>
              <a:t>’</a:t>
            </a:r>
            <a:r>
              <a:rPr lang="en-US" altLang="ja-JP" sz="3600" b="1"/>
              <a:t>s mission is to close the achievement gap by preparing all students for college readiness and success in a global society.</a:t>
            </a:r>
            <a:endParaRPr lang="en-US" sz="3600" b="1"/>
          </a:p>
        </p:txBody>
      </p:sp>
      <p:pic>
        <p:nvPicPr>
          <p:cNvPr id="2" name="Picture 1" descr="IMG_036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886200"/>
            <a:ext cx="3672714" cy="2743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6076950" cy="1044388"/>
          </a:xfrm>
        </p:spPr>
        <p:txBody>
          <a:bodyPr/>
          <a:lstStyle/>
          <a:p>
            <a:r>
              <a:rPr lang="en-US" dirty="0" smtClean="0"/>
              <a:t>What AVID means to us!</a:t>
            </a:r>
            <a:endParaRPr lang="en-US" dirty="0"/>
          </a:p>
        </p:txBody>
      </p:sp>
      <p:sp>
        <p:nvSpPr>
          <p:cNvPr id="3" name="Content Placeholder 2"/>
          <p:cNvSpPr>
            <a:spLocks noGrp="1"/>
          </p:cNvSpPr>
          <p:nvPr>
            <p:ph idx="1"/>
          </p:nvPr>
        </p:nvSpPr>
        <p:spPr>
          <a:xfrm>
            <a:off x="1828800" y="1828800"/>
            <a:ext cx="6534150" cy="4208930"/>
          </a:xfrm>
        </p:spPr>
        <p:txBody>
          <a:bodyPr>
            <a:normAutofit lnSpcReduction="10000"/>
          </a:bodyPr>
          <a:lstStyle/>
          <a:p>
            <a:r>
              <a:rPr lang="en-US" sz="4000" dirty="0">
                <a:latin typeface="Times" charset="0"/>
              </a:rPr>
              <a:t>“It is a class for people who can go farther than what others can.  They are people who have a goal, and motivation to get where they want to go.”  10</a:t>
            </a:r>
            <a:r>
              <a:rPr lang="en-US" sz="4000" baseline="30000" dirty="0">
                <a:latin typeface="Times" charset="0"/>
              </a:rPr>
              <a:t>th</a:t>
            </a:r>
            <a:r>
              <a:rPr lang="en-US" sz="4000" dirty="0">
                <a:latin typeface="Times" charset="0"/>
              </a:rPr>
              <a:t> grader PHUHS</a:t>
            </a:r>
          </a:p>
          <a:p>
            <a:endParaRPr lang="en-US" dirty="0"/>
          </a:p>
        </p:txBody>
      </p:sp>
    </p:spTree>
    <p:extLst>
      <p:ext uri="{BB962C8B-B14F-4D97-AF65-F5344CB8AC3E}">
        <p14:creationId xmlns:p14="http://schemas.microsoft.com/office/powerpoint/2010/main" val="25689820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p:cNvSpPr>
            <a:spLocks noChangeArrowheads="1"/>
          </p:cNvSpPr>
          <p:nvPr/>
        </p:nvSpPr>
        <p:spPr bwMode="auto">
          <a:xfrm>
            <a:off x="1524000" y="285750"/>
            <a:ext cx="733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r>
              <a:rPr lang="en-US" sz="2800" b="1">
                <a:solidFill>
                  <a:schemeClr val="tx2"/>
                </a:solidFill>
                <a:latin typeface="Times New Roman" charset="0"/>
              </a:rPr>
              <a:t>AVID:  Collaborative Support for the Success of Underserved Students</a:t>
            </a:r>
          </a:p>
        </p:txBody>
      </p:sp>
      <p:sp>
        <p:nvSpPr>
          <p:cNvPr id="8194" name="Oval 5"/>
          <p:cNvSpPr>
            <a:spLocks noChangeArrowheads="1"/>
          </p:cNvSpPr>
          <p:nvPr/>
        </p:nvSpPr>
        <p:spPr bwMode="auto">
          <a:xfrm>
            <a:off x="5943600" y="1600200"/>
            <a:ext cx="1358900" cy="1358900"/>
          </a:xfrm>
          <a:prstGeom prst="ellipse">
            <a:avLst/>
          </a:prstGeom>
          <a:solidFill>
            <a:schemeClr val="bg1"/>
          </a:solidFill>
          <a:ln w="12700">
            <a:solidFill>
              <a:srgbClr val="00279F"/>
            </a:solidFill>
            <a:round/>
            <a:headEnd/>
            <a:tailEnd/>
          </a:ln>
        </p:spPr>
        <p:txBody>
          <a:bodyPr wrap="none" anchor="ctr"/>
          <a:lstStyle/>
          <a:p>
            <a:endParaRPr lang="en-US"/>
          </a:p>
        </p:txBody>
      </p:sp>
      <p:sp>
        <p:nvSpPr>
          <p:cNvPr id="8195" name="Oval 6"/>
          <p:cNvSpPr>
            <a:spLocks noChangeArrowheads="1"/>
          </p:cNvSpPr>
          <p:nvPr/>
        </p:nvSpPr>
        <p:spPr bwMode="auto">
          <a:xfrm>
            <a:off x="7315200" y="2667000"/>
            <a:ext cx="1358900" cy="1358900"/>
          </a:xfrm>
          <a:prstGeom prst="ellipse">
            <a:avLst/>
          </a:prstGeom>
          <a:solidFill>
            <a:schemeClr val="bg1"/>
          </a:solidFill>
          <a:ln w="12700">
            <a:solidFill>
              <a:schemeClr val="accent2"/>
            </a:solidFill>
            <a:round/>
            <a:headEnd/>
            <a:tailEnd/>
          </a:ln>
        </p:spPr>
        <p:txBody>
          <a:bodyPr wrap="none" anchor="ctr"/>
          <a:lstStyle/>
          <a:p>
            <a:endParaRPr lang="en-US"/>
          </a:p>
        </p:txBody>
      </p:sp>
      <p:sp>
        <p:nvSpPr>
          <p:cNvPr id="8196" name="Oval 7"/>
          <p:cNvSpPr>
            <a:spLocks noChangeArrowheads="1"/>
          </p:cNvSpPr>
          <p:nvPr/>
        </p:nvSpPr>
        <p:spPr bwMode="auto">
          <a:xfrm>
            <a:off x="6705600" y="4343400"/>
            <a:ext cx="1358900" cy="1358900"/>
          </a:xfrm>
          <a:prstGeom prst="ellipse">
            <a:avLst/>
          </a:prstGeom>
          <a:solidFill>
            <a:schemeClr val="bg1"/>
          </a:solidFill>
          <a:ln w="12700">
            <a:solidFill>
              <a:srgbClr val="E70767"/>
            </a:solidFill>
            <a:round/>
            <a:headEnd/>
            <a:tailEnd/>
          </a:ln>
        </p:spPr>
        <p:txBody>
          <a:bodyPr wrap="none" anchor="ctr"/>
          <a:lstStyle/>
          <a:p>
            <a:endParaRPr lang="en-US"/>
          </a:p>
        </p:txBody>
      </p:sp>
      <p:sp>
        <p:nvSpPr>
          <p:cNvPr id="8197" name="Oval 8"/>
          <p:cNvSpPr>
            <a:spLocks noChangeArrowheads="1"/>
          </p:cNvSpPr>
          <p:nvPr/>
        </p:nvSpPr>
        <p:spPr bwMode="auto">
          <a:xfrm>
            <a:off x="5562600" y="5334000"/>
            <a:ext cx="1358900" cy="1358900"/>
          </a:xfrm>
          <a:prstGeom prst="ellipse">
            <a:avLst/>
          </a:prstGeom>
          <a:solidFill>
            <a:schemeClr val="bg1"/>
          </a:solidFill>
          <a:ln w="12700">
            <a:solidFill>
              <a:srgbClr val="500093"/>
            </a:solidFill>
            <a:round/>
            <a:headEnd/>
            <a:tailEnd/>
          </a:ln>
        </p:spPr>
        <p:txBody>
          <a:bodyPr wrap="none" anchor="ctr"/>
          <a:lstStyle/>
          <a:p>
            <a:endParaRPr lang="en-US"/>
          </a:p>
        </p:txBody>
      </p:sp>
      <p:sp>
        <p:nvSpPr>
          <p:cNvPr id="8198" name="Oval 9"/>
          <p:cNvSpPr>
            <a:spLocks noChangeArrowheads="1"/>
          </p:cNvSpPr>
          <p:nvPr/>
        </p:nvSpPr>
        <p:spPr bwMode="auto">
          <a:xfrm>
            <a:off x="3810000" y="5334000"/>
            <a:ext cx="1358900" cy="1358900"/>
          </a:xfrm>
          <a:prstGeom prst="ellipse">
            <a:avLst/>
          </a:prstGeom>
          <a:solidFill>
            <a:schemeClr val="bg1"/>
          </a:solidFill>
          <a:ln w="12700">
            <a:solidFill>
              <a:srgbClr val="005400"/>
            </a:solidFill>
            <a:round/>
            <a:headEnd/>
            <a:tailEnd/>
          </a:ln>
        </p:spPr>
        <p:txBody>
          <a:bodyPr wrap="none" anchor="ctr"/>
          <a:lstStyle/>
          <a:p>
            <a:endParaRPr lang="en-US"/>
          </a:p>
        </p:txBody>
      </p:sp>
      <p:sp>
        <p:nvSpPr>
          <p:cNvPr id="8199" name="Oval 10"/>
          <p:cNvSpPr>
            <a:spLocks noChangeArrowheads="1"/>
          </p:cNvSpPr>
          <p:nvPr/>
        </p:nvSpPr>
        <p:spPr bwMode="auto">
          <a:xfrm>
            <a:off x="2160588" y="4648200"/>
            <a:ext cx="1358900" cy="1358900"/>
          </a:xfrm>
          <a:prstGeom prst="ellipse">
            <a:avLst/>
          </a:prstGeom>
          <a:solidFill>
            <a:schemeClr val="bg1"/>
          </a:solidFill>
          <a:ln w="12700">
            <a:solidFill>
              <a:schemeClr val="hlink"/>
            </a:solidFill>
            <a:round/>
            <a:headEnd/>
            <a:tailEnd/>
          </a:ln>
        </p:spPr>
        <p:txBody>
          <a:bodyPr wrap="none" anchor="ctr"/>
          <a:lstStyle/>
          <a:p>
            <a:endParaRPr lang="en-US"/>
          </a:p>
        </p:txBody>
      </p:sp>
      <p:sp>
        <p:nvSpPr>
          <p:cNvPr id="8200" name="Oval 11"/>
          <p:cNvSpPr>
            <a:spLocks noChangeArrowheads="1"/>
          </p:cNvSpPr>
          <p:nvPr/>
        </p:nvSpPr>
        <p:spPr bwMode="auto">
          <a:xfrm>
            <a:off x="1612900" y="3200400"/>
            <a:ext cx="1358900" cy="1358900"/>
          </a:xfrm>
          <a:prstGeom prst="ellipse">
            <a:avLst/>
          </a:prstGeom>
          <a:solidFill>
            <a:schemeClr val="bg1"/>
          </a:solidFill>
          <a:ln w="12700">
            <a:solidFill>
              <a:srgbClr val="F35B1B"/>
            </a:solidFill>
            <a:round/>
            <a:headEnd/>
            <a:tailEnd/>
          </a:ln>
        </p:spPr>
        <p:txBody>
          <a:bodyPr wrap="none" anchor="ctr"/>
          <a:lstStyle/>
          <a:p>
            <a:endParaRPr lang="en-US"/>
          </a:p>
        </p:txBody>
      </p:sp>
      <p:sp>
        <p:nvSpPr>
          <p:cNvPr id="8201" name="Oval 12"/>
          <p:cNvSpPr>
            <a:spLocks noChangeArrowheads="1"/>
          </p:cNvSpPr>
          <p:nvPr/>
        </p:nvSpPr>
        <p:spPr bwMode="auto">
          <a:xfrm>
            <a:off x="2286000" y="1676400"/>
            <a:ext cx="1358900" cy="1358900"/>
          </a:xfrm>
          <a:prstGeom prst="ellipse">
            <a:avLst/>
          </a:prstGeom>
          <a:solidFill>
            <a:schemeClr val="bg1"/>
          </a:solidFill>
          <a:ln w="12700">
            <a:solidFill>
              <a:srgbClr val="7B00E4"/>
            </a:solidFill>
            <a:round/>
            <a:headEnd/>
            <a:tailEnd/>
          </a:ln>
        </p:spPr>
        <p:txBody>
          <a:bodyPr wrap="none" anchor="ctr"/>
          <a:lstStyle/>
          <a:p>
            <a:endParaRPr lang="en-US"/>
          </a:p>
        </p:txBody>
      </p:sp>
      <p:sp>
        <p:nvSpPr>
          <p:cNvPr id="8202" name="Oval 13"/>
          <p:cNvSpPr>
            <a:spLocks noChangeArrowheads="1"/>
          </p:cNvSpPr>
          <p:nvPr/>
        </p:nvSpPr>
        <p:spPr bwMode="auto">
          <a:xfrm>
            <a:off x="4114800" y="1447800"/>
            <a:ext cx="1358900" cy="1358900"/>
          </a:xfrm>
          <a:prstGeom prst="ellipse">
            <a:avLst/>
          </a:prstGeom>
          <a:solidFill>
            <a:schemeClr val="bg1"/>
          </a:solidFill>
          <a:ln w="12700">
            <a:solidFill>
              <a:srgbClr val="EE1300"/>
            </a:solidFill>
            <a:round/>
            <a:headEnd/>
            <a:tailEnd/>
          </a:ln>
        </p:spPr>
        <p:txBody>
          <a:bodyPr wrap="none" anchor="ctr"/>
          <a:lstStyle/>
          <a:p>
            <a:endParaRPr lang="en-US"/>
          </a:p>
        </p:txBody>
      </p:sp>
      <p:sp>
        <p:nvSpPr>
          <p:cNvPr id="8203" name="Rectangle 14"/>
          <p:cNvSpPr>
            <a:spLocks noChangeArrowheads="1"/>
          </p:cNvSpPr>
          <p:nvPr/>
        </p:nvSpPr>
        <p:spPr bwMode="auto">
          <a:xfrm>
            <a:off x="4189413" y="1670050"/>
            <a:ext cx="1211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Colleges</a:t>
            </a:r>
          </a:p>
          <a:p>
            <a:r>
              <a:rPr lang="en-US" sz="1600" b="1"/>
              <a:t>and</a:t>
            </a:r>
          </a:p>
          <a:p>
            <a:r>
              <a:rPr lang="en-US" sz="1600" b="1"/>
              <a:t>Universities</a:t>
            </a:r>
          </a:p>
        </p:txBody>
      </p:sp>
      <p:sp>
        <p:nvSpPr>
          <p:cNvPr id="8204" name="Rectangle 15"/>
          <p:cNvSpPr>
            <a:spLocks noChangeArrowheads="1"/>
          </p:cNvSpPr>
          <p:nvPr/>
        </p:nvSpPr>
        <p:spPr bwMode="auto">
          <a:xfrm>
            <a:off x="6019800" y="2114550"/>
            <a:ext cx="12207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Community</a:t>
            </a:r>
          </a:p>
        </p:txBody>
      </p:sp>
      <p:sp>
        <p:nvSpPr>
          <p:cNvPr id="8205" name="Rectangle 16"/>
          <p:cNvSpPr>
            <a:spLocks noChangeArrowheads="1"/>
          </p:cNvSpPr>
          <p:nvPr/>
        </p:nvSpPr>
        <p:spPr bwMode="auto">
          <a:xfrm>
            <a:off x="7605713" y="3194050"/>
            <a:ext cx="8477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Parents</a:t>
            </a:r>
          </a:p>
        </p:txBody>
      </p:sp>
      <p:sp>
        <p:nvSpPr>
          <p:cNvPr id="8206" name="Rectangle 17"/>
          <p:cNvSpPr>
            <a:spLocks noChangeArrowheads="1"/>
          </p:cNvSpPr>
          <p:nvPr/>
        </p:nvSpPr>
        <p:spPr bwMode="auto">
          <a:xfrm>
            <a:off x="6705600" y="4876800"/>
            <a:ext cx="13446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t>Administration</a:t>
            </a:r>
          </a:p>
        </p:txBody>
      </p:sp>
      <p:sp>
        <p:nvSpPr>
          <p:cNvPr id="8207" name="Rectangle 18"/>
          <p:cNvSpPr>
            <a:spLocks noChangeArrowheads="1"/>
          </p:cNvSpPr>
          <p:nvPr/>
        </p:nvSpPr>
        <p:spPr bwMode="auto">
          <a:xfrm>
            <a:off x="5657850" y="5853113"/>
            <a:ext cx="11525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Counselors</a:t>
            </a:r>
          </a:p>
        </p:txBody>
      </p:sp>
      <p:sp>
        <p:nvSpPr>
          <p:cNvPr id="8208" name="Rectangle 19"/>
          <p:cNvSpPr>
            <a:spLocks noChangeArrowheads="1"/>
          </p:cNvSpPr>
          <p:nvPr/>
        </p:nvSpPr>
        <p:spPr bwMode="auto">
          <a:xfrm>
            <a:off x="3981450" y="5578475"/>
            <a:ext cx="971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Subject</a:t>
            </a:r>
          </a:p>
          <a:p>
            <a:r>
              <a:rPr lang="en-US" sz="1600" b="1"/>
              <a:t>Area</a:t>
            </a:r>
          </a:p>
          <a:p>
            <a:r>
              <a:rPr lang="en-US" sz="1600" b="1"/>
              <a:t>Teachers</a:t>
            </a:r>
          </a:p>
        </p:txBody>
      </p:sp>
      <p:sp>
        <p:nvSpPr>
          <p:cNvPr id="8209" name="Rectangle 20"/>
          <p:cNvSpPr>
            <a:spLocks noChangeArrowheads="1"/>
          </p:cNvSpPr>
          <p:nvPr/>
        </p:nvSpPr>
        <p:spPr bwMode="auto">
          <a:xfrm>
            <a:off x="2438400" y="5181600"/>
            <a:ext cx="7683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Tutors</a:t>
            </a:r>
          </a:p>
        </p:txBody>
      </p:sp>
      <p:sp>
        <p:nvSpPr>
          <p:cNvPr id="8210" name="Rectangle 21"/>
          <p:cNvSpPr>
            <a:spLocks noChangeArrowheads="1"/>
          </p:cNvSpPr>
          <p:nvPr/>
        </p:nvSpPr>
        <p:spPr bwMode="auto">
          <a:xfrm>
            <a:off x="1606550" y="3352800"/>
            <a:ext cx="1343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t>AVID</a:t>
            </a:r>
          </a:p>
          <a:p>
            <a:r>
              <a:rPr lang="en-US" sz="1400" b="1"/>
              <a:t>Coordinator</a:t>
            </a:r>
          </a:p>
          <a:p>
            <a:r>
              <a:rPr lang="en-US" sz="1400" b="1"/>
              <a:t>(AVID Elective</a:t>
            </a:r>
          </a:p>
          <a:p>
            <a:r>
              <a:rPr lang="en-US" sz="1400" b="1"/>
              <a:t>Teacher)</a:t>
            </a:r>
          </a:p>
        </p:txBody>
      </p:sp>
      <p:sp>
        <p:nvSpPr>
          <p:cNvPr id="8211" name="Rectangle 22"/>
          <p:cNvSpPr>
            <a:spLocks noChangeArrowheads="1"/>
          </p:cNvSpPr>
          <p:nvPr/>
        </p:nvSpPr>
        <p:spPr bwMode="auto">
          <a:xfrm>
            <a:off x="2514600" y="1920875"/>
            <a:ext cx="892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t>AVID</a:t>
            </a:r>
          </a:p>
          <a:p>
            <a:r>
              <a:rPr lang="en-US" sz="1600" b="1"/>
              <a:t>Support</a:t>
            </a:r>
          </a:p>
          <a:p>
            <a:r>
              <a:rPr lang="en-US" sz="1600" b="1"/>
              <a:t>Staff</a:t>
            </a:r>
          </a:p>
        </p:txBody>
      </p:sp>
      <p:cxnSp>
        <p:nvCxnSpPr>
          <p:cNvPr id="8212" name="AutoShape 38"/>
          <p:cNvCxnSpPr>
            <a:cxnSpLocks noChangeShapeType="1"/>
            <a:stCxn id="8201" idx="5"/>
          </p:cNvCxnSpPr>
          <p:nvPr/>
        </p:nvCxnSpPr>
        <p:spPr bwMode="auto">
          <a:xfrm>
            <a:off x="3446463" y="2836863"/>
            <a:ext cx="973137" cy="744537"/>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3" name="AutoShape 39"/>
          <p:cNvCxnSpPr>
            <a:cxnSpLocks noChangeShapeType="1"/>
            <a:stCxn id="8200" idx="6"/>
          </p:cNvCxnSpPr>
          <p:nvPr/>
        </p:nvCxnSpPr>
        <p:spPr bwMode="auto">
          <a:xfrm>
            <a:off x="2971800" y="3879850"/>
            <a:ext cx="1447800" cy="635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4" name="AutoShape 41"/>
          <p:cNvCxnSpPr>
            <a:cxnSpLocks noChangeShapeType="1"/>
            <a:stCxn id="8199" idx="7"/>
          </p:cNvCxnSpPr>
          <p:nvPr/>
        </p:nvCxnSpPr>
        <p:spPr bwMode="auto">
          <a:xfrm flipV="1">
            <a:off x="3321050" y="4191000"/>
            <a:ext cx="1174750" cy="65563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5" name="AutoShape 45"/>
          <p:cNvCxnSpPr>
            <a:cxnSpLocks noChangeShapeType="1"/>
            <a:stCxn id="8196" idx="1"/>
          </p:cNvCxnSpPr>
          <p:nvPr/>
        </p:nvCxnSpPr>
        <p:spPr bwMode="auto">
          <a:xfrm flipH="1" flipV="1">
            <a:off x="5562600" y="4114800"/>
            <a:ext cx="1341438" cy="42703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6" name="AutoShape 46"/>
          <p:cNvCxnSpPr>
            <a:cxnSpLocks noChangeShapeType="1"/>
            <a:stCxn id="8195" idx="2"/>
          </p:cNvCxnSpPr>
          <p:nvPr/>
        </p:nvCxnSpPr>
        <p:spPr bwMode="auto">
          <a:xfrm flipH="1">
            <a:off x="5562600" y="3346450"/>
            <a:ext cx="1752600" cy="46355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7" name="AutoShape 47"/>
          <p:cNvCxnSpPr>
            <a:cxnSpLocks noChangeShapeType="1"/>
            <a:stCxn id="8194" idx="3"/>
          </p:cNvCxnSpPr>
          <p:nvPr/>
        </p:nvCxnSpPr>
        <p:spPr bwMode="auto">
          <a:xfrm flipH="1">
            <a:off x="5562600" y="2760663"/>
            <a:ext cx="579438" cy="592137"/>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18" name="AutoShape 48"/>
          <p:cNvCxnSpPr>
            <a:cxnSpLocks noChangeShapeType="1"/>
            <a:stCxn id="8202" idx="4"/>
          </p:cNvCxnSpPr>
          <p:nvPr/>
        </p:nvCxnSpPr>
        <p:spPr bwMode="auto">
          <a:xfrm>
            <a:off x="4794250" y="2806700"/>
            <a:ext cx="82550" cy="54610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219"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3276600"/>
            <a:ext cx="96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0" name="Rectangle 55"/>
          <p:cNvSpPr>
            <a:spLocks noChangeArrowheads="1"/>
          </p:cNvSpPr>
          <p:nvPr/>
        </p:nvSpPr>
        <p:spPr bwMode="auto">
          <a:xfrm>
            <a:off x="4343400" y="4562475"/>
            <a:ext cx="1295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latin typeface="Times New Roman" charset="0"/>
              </a:rPr>
              <a:t>Student</a:t>
            </a:r>
          </a:p>
        </p:txBody>
      </p:sp>
      <p:cxnSp>
        <p:nvCxnSpPr>
          <p:cNvPr id="8221" name="AutoShape 57"/>
          <p:cNvCxnSpPr>
            <a:cxnSpLocks noChangeShapeType="1"/>
            <a:stCxn id="8198" idx="0"/>
          </p:cNvCxnSpPr>
          <p:nvPr/>
        </p:nvCxnSpPr>
        <p:spPr bwMode="auto">
          <a:xfrm flipV="1">
            <a:off x="4489450" y="5105400"/>
            <a:ext cx="158750" cy="22860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222" name="AutoShape 58"/>
          <p:cNvCxnSpPr>
            <a:cxnSpLocks noChangeShapeType="1"/>
            <a:stCxn id="8197" idx="1"/>
          </p:cNvCxnSpPr>
          <p:nvPr/>
        </p:nvCxnSpPr>
        <p:spPr bwMode="auto">
          <a:xfrm flipH="1" flipV="1">
            <a:off x="5486400" y="5105400"/>
            <a:ext cx="274638" cy="42703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PHUHS Faculty Involved with AVID</a:t>
            </a:r>
            <a:endParaRPr lang="en-US" dirty="0">
              <a:solidFill>
                <a:schemeClr val="tx1"/>
              </a:solidFill>
            </a:endParaRPr>
          </a:p>
        </p:txBody>
      </p:sp>
      <p:sp>
        <p:nvSpPr>
          <p:cNvPr id="3" name="Content Placeholder 2"/>
          <p:cNvSpPr>
            <a:spLocks noGrp="1"/>
          </p:cNvSpPr>
          <p:nvPr>
            <p:ph idx="1"/>
          </p:nvPr>
        </p:nvSpPr>
        <p:spPr>
          <a:xfrm>
            <a:off x="1447800" y="1447800"/>
            <a:ext cx="7907337" cy="4876800"/>
          </a:xfrm>
        </p:spPr>
        <p:txBody>
          <a:bodyPr>
            <a:normAutofit lnSpcReduction="10000"/>
          </a:bodyPr>
          <a:lstStyle/>
          <a:p>
            <a:r>
              <a:rPr lang="en-US" dirty="0" smtClean="0">
                <a:solidFill>
                  <a:schemeClr val="tx1"/>
                </a:solidFill>
              </a:rPr>
              <a:t>Administration:  Mrs. </a:t>
            </a:r>
            <a:r>
              <a:rPr lang="en-US" dirty="0" err="1" smtClean="0">
                <a:solidFill>
                  <a:schemeClr val="tx1"/>
                </a:solidFill>
              </a:rPr>
              <a:t>Tonry</a:t>
            </a:r>
            <a:r>
              <a:rPr lang="en-US" dirty="0" smtClean="0">
                <a:solidFill>
                  <a:schemeClr val="tx1"/>
                </a:solidFill>
              </a:rPr>
              <a:t>, Mrs. Barker, Mrs. Berry </a:t>
            </a:r>
          </a:p>
          <a:p>
            <a:r>
              <a:rPr lang="en-US" dirty="0" smtClean="0">
                <a:solidFill>
                  <a:schemeClr val="tx1"/>
                </a:solidFill>
              </a:rPr>
              <a:t>AVID Teachers:  Mrs. Prince, Mrs. </a:t>
            </a:r>
            <a:r>
              <a:rPr lang="en-US" dirty="0" err="1" smtClean="0">
                <a:solidFill>
                  <a:schemeClr val="tx1"/>
                </a:solidFill>
              </a:rPr>
              <a:t>Winer</a:t>
            </a:r>
            <a:endParaRPr lang="en-US" dirty="0" smtClean="0">
              <a:solidFill>
                <a:schemeClr val="tx1"/>
              </a:solidFill>
            </a:endParaRPr>
          </a:p>
          <a:p>
            <a:r>
              <a:rPr lang="en-US" dirty="0" smtClean="0">
                <a:solidFill>
                  <a:schemeClr val="tx1"/>
                </a:solidFill>
              </a:rPr>
              <a:t>English:  Mrs. Weaver, Mrs. Pollack, Mrs. </a:t>
            </a:r>
            <a:r>
              <a:rPr lang="en-US" dirty="0" err="1" smtClean="0">
                <a:solidFill>
                  <a:schemeClr val="tx1"/>
                </a:solidFill>
              </a:rPr>
              <a:t>Hatem</a:t>
            </a:r>
            <a:r>
              <a:rPr lang="en-US" dirty="0" smtClean="0">
                <a:solidFill>
                  <a:schemeClr val="tx1"/>
                </a:solidFill>
              </a:rPr>
              <a:t>, Ms. Jackson</a:t>
            </a:r>
          </a:p>
          <a:p>
            <a:r>
              <a:rPr lang="en-US" dirty="0" smtClean="0">
                <a:solidFill>
                  <a:schemeClr val="tx1"/>
                </a:solidFill>
              </a:rPr>
              <a:t>Math:  Ms. Seamen</a:t>
            </a:r>
          </a:p>
          <a:p>
            <a:r>
              <a:rPr lang="en-US" dirty="0" smtClean="0">
                <a:solidFill>
                  <a:schemeClr val="tx1"/>
                </a:solidFill>
              </a:rPr>
              <a:t>Science:  Mr. </a:t>
            </a:r>
            <a:r>
              <a:rPr lang="en-US" dirty="0" err="1" smtClean="0">
                <a:solidFill>
                  <a:schemeClr val="tx1"/>
                </a:solidFill>
              </a:rPr>
              <a:t>Guercia</a:t>
            </a:r>
            <a:r>
              <a:rPr lang="en-US" dirty="0" smtClean="0">
                <a:solidFill>
                  <a:schemeClr val="tx1"/>
                </a:solidFill>
              </a:rPr>
              <a:t>, Mrs. Duncan</a:t>
            </a:r>
          </a:p>
          <a:p>
            <a:r>
              <a:rPr lang="en-US" dirty="0" smtClean="0">
                <a:solidFill>
                  <a:schemeClr val="tx1"/>
                </a:solidFill>
              </a:rPr>
              <a:t>Social Studies:  Mr. Stephan, Mr. </a:t>
            </a:r>
            <a:r>
              <a:rPr lang="en-US" dirty="0" err="1" smtClean="0">
                <a:solidFill>
                  <a:schemeClr val="tx1"/>
                </a:solidFill>
              </a:rPr>
              <a:t>Zollo</a:t>
            </a:r>
            <a:r>
              <a:rPr lang="en-US" dirty="0" smtClean="0">
                <a:solidFill>
                  <a:schemeClr val="tx1"/>
                </a:solidFill>
              </a:rPr>
              <a:t>, Ms. </a:t>
            </a:r>
            <a:r>
              <a:rPr lang="en-US" dirty="0" err="1" smtClean="0">
                <a:solidFill>
                  <a:schemeClr val="tx1"/>
                </a:solidFill>
              </a:rPr>
              <a:t>Tajbudi</a:t>
            </a:r>
            <a:endParaRPr lang="en-US" dirty="0" smtClean="0">
              <a:solidFill>
                <a:schemeClr val="tx1"/>
              </a:solidFill>
            </a:endParaRPr>
          </a:p>
          <a:p>
            <a:r>
              <a:rPr lang="en-US" dirty="0" smtClean="0">
                <a:solidFill>
                  <a:schemeClr val="tx1"/>
                </a:solidFill>
              </a:rPr>
              <a:t>IB:  Mrs. </a:t>
            </a:r>
            <a:r>
              <a:rPr lang="en-US" dirty="0" err="1" smtClean="0">
                <a:solidFill>
                  <a:schemeClr val="tx1"/>
                </a:solidFill>
              </a:rPr>
              <a:t>Dierschel</a:t>
            </a:r>
            <a:r>
              <a:rPr lang="en-US" dirty="0" smtClean="0">
                <a:solidFill>
                  <a:schemeClr val="tx1"/>
                </a:solidFill>
              </a:rPr>
              <a:t>, Mr. Velez</a:t>
            </a:r>
          </a:p>
          <a:p>
            <a:r>
              <a:rPr lang="en-US" dirty="0" smtClean="0">
                <a:solidFill>
                  <a:schemeClr val="tx1"/>
                </a:solidFill>
              </a:rPr>
              <a:t>Specialists:  Ms. Kemble, Ms. Santana, Mrs. Montgomery</a:t>
            </a:r>
          </a:p>
          <a:p>
            <a:endParaRPr lang="en-US" dirty="0">
              <a:solidFill>
                <a:schemeClr val="tx1"/>
              </a:solidFill>
            </a:endParaRPr>
          </a:p>
        </p:txBody>
      </p:sp>
    </p:spTree>
    <p:extLst>
      <p:ext uri="{BB962C8B-B14F-4D97-AF65-F5344CB8AC3E}">
        <p14:creationId xmlns:p14="http://schemas.microsoft.com/office/powerpoint/2010/main" val="13717432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5638800" cy="838200"/>
          </a:xfrm>
        </p:spPr>
        <p:txBody>
          <a:bodyPr/>
          <a:lstStyle/>
          <a:p>
            <a:r>
              <a:rPr lang="en-US" dirty="0" smtClean="0">
                <a:solidFill>
                  <a:srgbClr val="000000"/>
                </a:solidFill>
              </a:rPr>
              <a:t>Community Involvement</a:t>
            </a:r>
            <a:endParaRPr lang="en-US" dirty="0">
              <a:solidFill>
                <a:srgbClr val="000000"/>
              </a:solidFill>
            </a:endParaRPr>
          </a:p>
        </p:txBody>
      </p:sp>
      <p:pic>
        <p:nvPicPr>
          <p:cNvPr id="4" name="Picture 3" descr="IMG_07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00"/>
            <a:ext cx="3016485" cy="4038600"/>
          </a:xfrm>
          <a:prstGeom prst="rect">
            <a:avLst/>
          </a:prstGeom>
        </p:spPr>
      </p:pic>
      <p:pic>
        <p:nvPicPr>
          <p:cNvPr id="7" name="Picture 6" descr="IMG_017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143000"/>
            <a:ext cx="3570693" cy="2667000"/>
          </a:xfrm>
          <a:prstGeom prst="rect">
            <a:avLst/>
          </a:prstGeom>
        </p:spPr>
      </p:pic>
      <p:pic>
        <p:nvPicPr>
          <p:cNvPr id="9" name="Picture 8" descr="Unknown-16.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657600"/>
            <a:ext cx="3810000" cy="2857500"/>
          </a:xfrm>
          <a:prstGeom prst="rect">
            <a:avLst/>
          </a:prstGeom>
        </p:spPr>
      </p:pic>
      <p:pic>
        <p:nvPicPr>
          <p:cNvPr id="11" name="Picture 10"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543300"/>
            <a:ext cx="4419600" cy="3314700"/>
          </a:xfrm>
          <a:prstGeom prst="rect">
            <a:avLst/>
          </a:prstGeom>
        </p:spPr>
      </p:pic>
    </p:spTree>
    <p:extLst>
      <p:ext uri="{BB962C8B-B14F-4D97-AF65-F5344CB8AC3E}">
        <p14:creationId xmlns:p14="http://schemas.microsoft.com/office/powerpoint/2010/main" val="8452852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513" y="304800"/>
            <a:ext cx="7583487" cy="1044388"/>
          </a:xfrm>
        </p:spPr>
        <p:txBody>
          <a:bodyPr/>
          <a:lstStyle/>
          <a:p>
            <a:r>
              <a:rPr lang="en-US" dirty="0" smtClean="0">
                <a:solidFill>
                  <a:srgbClr val="000000"/>
                </a:solidFill>
              </a:rPr>
              <a:t>The AVID Family</a:t>
            </a:r>
            <a:endParaRPr lang="en-US" dirty="0">
              <a:solidFill>
                <a:srgbClr val="000000"/>
              </a:solidFill>
            </a:endParaRPr>
          </a:p>
        </p:txBody>
      </p:sp>
      <p:sp>
        <p:nvSpPr>
          <p:cNvPr id="3" name="Content Placeholder 2"/>
          <p:cNvSpPr>
            <a:spLocks noGrp="1"/>
          </p:cNvSpPr>
          <p:nvPr>
            <p:ph idx="1"/>
          </p:nvPr>
        </p:nvSpPr>
        <p:spPr>
          <a:xfrm>
            <a:off x="1535113" y="1981200"/>
            <a:ext cx="7583487" cy="4208930"/>
          </a:xfrm>
        </p:spPr>
        <p:txBody>
          <a:bodyPr/>
          <a:lstStyle/>
          <a:p>
            <a:r>
              <a:rPr lang="en-US" dirty="0" smtClean="0">
                <a:solidFill>
                  <a:srgbClr val="000000"/>
                </a:solidFill>
              </a:rPr>
              <a:t>Tutors – College students who come in twice a week to help facilitate student led tutoring sessions.</a:t>
            </a:r>
          </a:p>
          <a:p>
            <a:endParaRPr lang="en-US" dirty="0" smtClean="0">
              <a:solidFill>
                <a:srgbClr val="000000"/>
              </a:solidFill>
            </a:endParaRPr>
          </a:p>
          <a:p>
            <a:r>
              <a:rPr lang="en-US" dirty="0" smtClean="0">
                <a:solidFill>
                  <a:srgbClr val="000000"/>
                </a:solidFill>
              </a:rPr>
              <a:t>Parents and Families – Chaperones for field trips, tutors, parent board members, fundraising, AVID Club</a:t>
            </a:r>
          </a:p>
          <a:p>
            <a:endParaRPr lang="en-US" dirty="0">
              <a:solidFill>
                <a:srgbClr val="000000"/>
              </a:solidFill>
            </a:endParaRPr>
          </a:p>
          <a:p>
            <a:r>
              <a:rPr lang="en-US" dirty="0" smtClean="0">
                <a:solidFill>
                  <a:srgbClr val="000000"/>
                </a:solidFill>
              </a:rPr>
              <a:t>Community – Guest speakers, volunteer opportunities, college field trips</a:t>
            </a:r>
            <a:endParaRPr lang="en-US" dirty="0">
              <a:solidFill>
                <a:srgbClr val="000000"/>
              </a:solidFill>
            </a:endParaRPr>
          </a:p>
        </p:txBody>
      </p:sp>
    </p:spTree>
    <p:extLst>
      <p:ext uri="{BB962C8B-B14F-4D97-AF65-F5344CB8AC3E}">
        <p14:creationId xmlns:p14="http://schemas.microsoft.com/office/powerpoint/2010/main" val="14971472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6229350" cy="1044388"/>
          </a:xfrm>
        </p:spPr>
        <p:txBody>
          <a:bodyPr/>
          <a:lstStyle/>
          <a:p>
            <a:r>
              <a:rPr lang="en-US" dirty="0" smtClean="0"/>
              <a:t>What AVID means to us!</a:t>
            </a:r>
            <a:endParaRPr lang="en-US" dirty="0"/>
          </a:p>
        </p:txBody>
      </p:sp>
      <p:sp>
        <p:nvSpPr>
          <p:cNvPr id="3" name="Content Placeholder 2"/>
          <p:cNvSpPr>
            <a:spLocks noGrp="1"/>
          </p:cNvSpPr>
          <p:nvPr>
            <p:ph idx="1"/>
          </p:nvPr>
        </p:nvSpPr>
        <p:spPr>
          <a:xfrm>
            <a:off x="1981200" y="1828800"/>
            <a:ext cx="6381750" cy="4208930"/>
          </a:xfrm>
        </p:spPr>
        <p:txBody>
          <a:bodyPr>
            <a:normAutofit/>
          </a:bodyPr>
          <a:lstStyle/>
          <a:p>
            <a:r>
              <a:rPr lang="en-US" sz="3200" dirty="0">
                <a:latin typeface="Times" charset="0"/>
              </a:rPr>
              <a:t>“I feel like we are a family because we will be together until we graduate.”  10</a:t>
            </a:r>
            <a:r>
              <a:rPr lang="en-US" sz="3200" baseline="30000" dirty="0">
                <a:latin typeface="Times" charset="0"/>
              </a:rPr>
              <a:t>th</a:t>
            </a:r>
            <a:r>
              <a:rPr lang="en-US" sz="3200" dirty="0">
                <a:latin typeface="Times" charset="0"/>
              </a:rPr>
              <a:t> grader PHUHS</a:t>
            </a:r>
          </a:p>
          <a:p>
            <a:endParaRPr lang="en-US" sz="3200" dirty="0">
              <a:latin typeface="Times" charset="0"/>
            </a:endParaRPr>
          </a:p>
          <a:p>
            <a:r>
              <a:rPr lang="en-US" sz="3200" dirty="0">
                <a:latin typeface="Times" charset="0"/>
              </a:rPr>
              <a:t>“It makes me feel supported and my classmates are like my family.”  10</a:t>
            </a:r>
            <a:r>
              <a:rPr lang="en-US" sz="3200" baseline="30000" dirty="0">
                <a:latin typeface="Times" charset="0"/>
              </a:rPr>
              <a:t>th</a:t>
            </a:r>
            <a:r>
              <a:rPr lang="en-US" sz="3200" dirty="0">
                <a:latin typeface="Times" charset="0"/>
              </a:rPr>
              <a:t> grader PHUHS </a:t>
            </a:r>
          </a:p>
          <a:p>
            <a:endParaRPr lang="en-US" dirty="0"/>
          </a:p>
        </p:txBody>
      </p:sp>
    </p:spTree>
    <p:extLst>
      <p:ext uri="{BB962C8B-B14F-4D97-AF65-F5344CB8AC3E}">
        <p14:creationId xmlns:p14="http://schemas.microsoft.com/office/powerpoint/2010/main" val="8842634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15734</TotalTime>
  <Words>1288</Words>
  <Application>Microsoft Macintosh PowerPoint</Application>
  <PresentationFormat>Overhead</PresentationFormat>
  <Paragraphs>180</Paragraphs>
  <Slides>26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Times</vt:lpstr>
      <vt:lpstr>ＭＳ Ｐゴシック</vt:lpstr>
      <vt:lpstr>Arial</vt:lpstr>
      <vt:lpstr>Times New Roman</vt:lpstr>
      <vt:lpstr>Revolution</vt:lpstr>
      <vt:lpstr>PowerPoint Presentation</vt:lpstr>
      <vt:lpstr>Introductions</vt:lpstr>
      <vt:lpstr>PowerPoint Presentation</vt:lpstr>
      <vt:lpstr>What AVID means to us!</vt:lpstr>
      <vt:lpstr>PowerPoint Presentation</vt:lpstr>
      <vt:lpstr>PHUHS Faculty Involved with AVID</vt:lpstr>
      <vt:lpstr>Community Involvement</vt:lpstr>
      <vt:lpstr>The AVID Family</vt:lpstr>
      <vt:lpstr>What AVID means to us!</vt:lpstr>
      <vt:lpstr>We are Family!!!</vt:lpstr>
      <vt:lpstr>PowerPoint Presentation</vt:lpstr>
      <vt:lpstr>The AVID Student at PHUHS</vt:lpstr>
      <vt:lpstr>AVID Implementation Offers…</vt:lpstr>
      <vt:lpstr>PowerPoint Presentation</vt:lpstr>
      <vt:lpstr>PowerPoint Presentation</vt:lpstr>
      <vt:lpstr>AVID Principles</vt:lpstr>
      <vt:lpstr>PowerPoint Presentation</vt:lpstr>
      <vt:lpstr>AVID Focus Skills for PHUHS</vt:lpstr>
      <vt:lpstr>What Else Will Be Covered?</vt:lpstr>
      <vt:lpstr>PowerPoint Presentation</vt:lpstr>
      <vt:lpstr>I Like Big Binders! (on youtube)</vt:lpstr>
      <vt:lpstr> Field Trips and Fundraisers!</vt:lpstr>
      <vt:lpstr>Next Steps</vt:lpstr>
      <vt:lpstr>phuhsavid.weebly.com</vt:lpstr>
      <vt:lpstr>What You Need For Class</vt:lpstr>
      <vt:lpstr>PowerPoint Presentation</vt:lpstr>
    </vt:vector>
  </TitlesOfParts>
  <Company>AVID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 Derek Easterling</dc:creator>
  <cp:lastModifiedBy>Kerrale Prince</cp:lastModifiedBy>
  <cp:revision>166</cp:revision>
  <cp:lastPrinted>2002-09-18T18:09:11Z</cp:lastPrinted>
  <dcterms:created xsi:type="dcterms:W3CDTF">1999-04-12T14:06:16Z</dcterms:created>
  <dcterms:modified xsi:type="dcterms:W3CDTF">2013-07-22T19:43:07Z</dcterms:modified>
</cp:coreProperties>
</file>