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3" r:id="rId1"/>
  </p:sldMasterIdLst>
  <p:notesMasterIdLst>
    <p:notesMasterId r:id="rId16"/>
  </p:notesMasterIdLst>
  <p:sldIdLst>
    <p:sldId id="256" r:id="rId2"/>
    <p:sldId id="292" r:id="rId3"/>
    <p:sldId id="286" r:id="rId4"/>
    <p:sldId id="288" r:id="rId5"/>
    <p:sldId id="303" r:id="rId6"/>
    <p:sldId id="304" r:id="rId7"/>
    <p:sldId id="298" r:id="rId8"/>
    <p:sldId id="297" r:id="rId9"/>
    <p:sldId id="258" r:id="rId10"/>
    <p:sldId id="261" r:id="rId11"/>
    <p:sldId id="307" r:id="rId12"/>
    <p:sldId id="308" r:id="rId13"/>
    <p:sldId id="287" r:id="rId14"/>
    <p:sldId id="28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4" d="100"/>
          <a:sy n="34" d="100"/>
        </p:scale>
        <p:origin x="-30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DF880-5D24-884F-8AEC-40FE693A5190}" type="datetimeFigureOut">
              <a:rPr lang="en-US" smtClean="0"/>
              <a:t>11/4/12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CA8A6-BDE2-DA49-831A-629E40DE1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33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11/4/12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11/4/12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11/4/12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11/4/12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11/4/12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11/4/12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11/4/12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11/4/12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11/4/12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11/4/12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11/4/12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11/4/12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11/4/12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11/4/12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11/4/12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11/4/12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13483E2D-B19B-2A49-8C02-F08251E8CD78}" type="datetimeFigureOut">
              <a:rPr lang="en-US" smtClean="0"/>
              <a:t>11/4/12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  <p:sldLayoutId id="2147484036" r:id="rId13"/>
    <p:sldLayoutId id="2147484037" r:id="rId14"/>
    <p:sldLayoutId id="2147484038" r:id="rId15"/>
    <p:sldLayoutId id="2147484039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AVID 2 and 3 Week 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11/5/</a:t>
            </a:r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3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98474" y="44303"/>
            <a:ext cx="7556313" cy="6650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Bell Ringer Wednesday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8474" y="1459754"/>
            <a:ext cx="8335118" cy="525132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lnSpc>
                <a:spcPct val="50000"/>
              </a:lnSpc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623" y="1028344"/>
            <a:ext cx="4556788" cy="535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03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AVID 2 Weekly Theme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Goal </a:t>
            </a:r>
            <a:r>
              <a:rPr lang="en-US" dirty="0" smtClean="0"/>
              <a:t>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your Goal Setting Blue Print</a:t>
            </a:r>
          </a:p>
          <a:p>
            <a:endParaRPr lang="en-US" dirty="0"/>
          </a:p>
          <a:p>
            <a:r>
              <a:rPr lang="en-US" dirty="0" smtClean="0"/>
              <a:t>Look at goals sheet and determine your top goals.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298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7"/>
            <a:ext cx="8001000" cy="1352019"/>
          </a:xfrm>
        </p:spPr>
        <p:txBody>
          <a:bodyPr/>
          <a:lstStyle/>
          <a:p>
            <a:r>
              <a:rPr lang="en-US" dirty="0" smtClean="0"/>
              <a:t>AVID 3 – Weekly Theme </a:t>
            </a:r>
            <a:r>
              <a:rPr lang="en-US" dirty="0" smtClean="0"/>
              <a:t>FAFSA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Cornell Notes Continued for Your Topic</a:t>
            </a:r>
            <a:endParaRPr lang="en-US" dirty="0"/>
          </a:p>
          <a:p>
            <a:r>
              <a:rPr lang="en-US" dirty="0" smtClean="0"/>
              <a:t>Begin Research Online Your Topic</a:t>
            </a:r>
          </a:p>
          <a:p>
            <a:r>
              <a:rPr lang="en-US" dirty="0" smtClean="0"/>
              <a:t>Must Include 3 Sources and Use MLA Formatting</a:t>
            </a:r>
          </a:p>
          <a:p>
            <a:r>
              <a:rPr lang="en-US" dirty="0" smtClean="0"/>
              <a:t>Create Your Poster and Brochure/Pamphlet to Hand-out to the Group</a:t>
            </a:r>
          </a:p>
          <a:p>
            <a:r>
              <a:rPr lang="en-US" dirty="0" smtClean="0"/>
              <a:t>Create a Student Activity for the Class to Do That will Enhance their Understanding of the Topic.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2289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Bell Ringer Thursday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98474" y="1459755"/>
            <a:ext cx="4566894" cy="491843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0000"/>
                </a:solidFill>
              </a:rPr>
              <a:t>Essential Question:  How does inquiry help me?  How well do I collaborate?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TRF Due:  Choice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Turn in your </a:t>
            </a:r>
            <a:r>
              <a:rPr lang="en-US" sz="2800" dirty="0" smtClean="0">
                <a:solidFill>
                  <a:srgbClr val="000000"/>
                </a:solidFill>
              </a:rPr>
              <a:t>TRF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 6 people per group only!!!!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Chair Olympics!!!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TRF Reflection Due Tomorrow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Vocab due tomorrow.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pPr marL="68580" indent="0">
              <a:lnSpc>
                <a:spcPct val="50000"/>
              </a:lnSpc>
              <a:buNone/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50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 marL="68580" indent="0">
              <a:lnSpc>
                <a:spcPct val="50000"/>
              </a:lnSpc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5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 marL="68580" indent="0">
              <a:lnSpc>
                <a:spcPct val="50000"/>
              </a:lnSpc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533" y="1066800"/>
            <a:ext cx="3318559" cy="470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0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98569"/>
            <a:ext cx="7024744" cy="885930"/>
          </a:xfrm>
        </p:spPr>
        <p:txBody>
          <a:bodyPr/>
          <a:lstStyle/>
          <a:p>
            <a:r>
              <a:rPr lang="en-US" dirty="0" smtClean="0"/>
              <a:t>Friday:  AVID </a:t>
            </a:r>
            <a:r>
              <a:rPr lang="en-US" dirty="0" smtClean="0"/>
              <a:t>2 and 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73709" y="1766510"/>
            <a:ext cx="7605705" cy="456889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DUE:  TRF Reflection and Vocab for Week 12</a:t>
            </a:r>
          </a:p>
          <a:p>
            <a:r>
              <a:rPr lang="en-US" dirty="0" smtClean="0"/>
              <a:t>How are your tables grades?  We only play games if EVERYONE is up to date!</a:t>
            </a:r>
          </a:p>
          <a:p>
            <a:endParaRPr lang="en-US" dirty="0"/>
          </a:p>
          <a:p>
            <a:r>
              <a:rPr lang="en-US" dirty="0" smtClean="0"/>
              <a:t>Newspaper Towers</a:t>
            </a:r>
          </a:p>
          <a:p>
            <a:r>
              <a:rPr lang="en-US" dirty="0" smtClean="0"/>
              <a:t>You have 5 minutes of planning time – your group must work together silently to build the tallest free standing tower that is still standing by the end of the time.</a:t>
            </a:r>
          </a:p>
          <a:p>
            <a:r>
              <a:rPr lang="en-US" dirty="0" smtClean="0"/>
              <a:t>How well do you collaborate?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17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295572"/>
            <a:ext cx="7024744" cy="720428"/>
          </a:xfrm>
        </p:spPr>
        <p:txBody>
          <a:bodyPr/>
          <a:lstStyle/>
          <a:p>
            <a:r>
              <a:rPr lang="en-US" sz="4000" dirty="0" smtClean="0">
                <a:solidFill>
                  <a:srgbClr val="000000"/>
                </a:solidFill>
              </a:rPr>
              <a:t>Monday:  Classwork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57" y="1197429"/>
            <a:ext cx="8527143" cy="51707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41427"/>
                </a:solidFill>
              </a:rPr>
              <a:t>DUE NOW:</a:t>
            </a:r>
          </a:p>
          <a:p>
            <a:r>
              <a:rPr lang="en-US" dirty="0" smtClean="0">
                <a:solidFill>
                  <a:srgbClr val="041427"/>
                </a:solidFill>
              </a:rPr>
              <a:t>Essential Questions from last </a:t>
            </a:r>
            <a:r>
              <a:rPr lang="en-US" dirty="0" smtClean="0">
                <a:solidFill>
                  <a:srgbClr val="041427"/>
                </a:solidFill>
              </a:rPr>
              <a:t>week</a:t>
            </a:r>
          </a:p>
          <a:p>
            <a:r>
              <a:rPr lang="en-US" dirty="0" smtClean="0">
                <a:solidFill>
                  <a:srgbClr val="041427"/>
                </a:solidFill>
              </a:rPr>
              <a:t>Late Work Still Accepted:</a:t>
            </a:r>
          </a:p>
          <a:p>
            <a:pPr lvl="1"/>
            <a:r>
              <a:rPr lang="en-US" dirty="0" smtClean="0">
                <a:solidFill>
                  <a:srgbClr val="041427"/>
                </a:solidFill>
              </a:rPr>
              <a:t>Time Logs, Vocabulary and TRF’s from last week</a:t>
            </a:r>
          </a:p>
          <a:p>
            <a:pPr lvl="1"/>
            <a:r>
              <a:rPr lang="en-US" dirty="0" smtClean="0">
                <a:solidFill>
                  <a:srgbClr val="041427"/>
                </a:solidFill>
              </a:rPr>
              <a:t>Resumes, Vocabulary, and TRF’s from last week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41427"/>
                </a:solidFill>
              </a:rPr>
              <a:t>GET OUT AND GET READY:</a:t>
            </a:r>
            <a:endParaRPr lang="en-US" b="1" dirty="0" smtClean="0">
              <a:solidFill>
                <a:srgbClr val="041427"/>
              </a:solidFill>
            </a:endParaRPr>
          </a:p>
          <a:p>
            <a:r>
              <a:rPr lang="en-US" dirty="0" smtClean="0">
                <a:solidFill>
                  <a:srgbClr val="041427"/>
                </a:solidFill>
              </a:rPr>
              <a:t>Create </a:t>
            </a:r>
            <a:r>
              <a:rPr lang="en-US" dirty="0" smtClean="0">
                <a:solidFill>
                  <a:srgbClr val="041427"/>
                </a:solidFill>
              </a:rPr>
              <a:t>your EQ Chart for this </a:t>
            </a:r>
            <a:r>
              <a:rPr lang="en-US" dirty="0" smtClean="0">
                <a:solidFill>
                  <a:srgbClr val="041427"/>
                </a:solidFill>
              </a:rPr>
              <a:t>week</a:t>
            </a:r>
          </a:p>
          <a:p>
            <a:r>
              <a:rPr lang="en-US" dirty="0" smtClean="0">
                <a:solidFill>
                  <a:srgbClr val="041427"/>
                </a:solidFill>
              </a:rPr>
              <a:t>Planner</a:t>
            </a:r>
            <a:endParaRPr lang="en-US" dirty="0" smtClean="0">
              <a:solidFill>
                <a:srgbClr val="041427"/>
              </a:solidFill>
            </a:endParaRPr>
          </a:p>
          <a:p>
            <a:pPr lvl="1"/>
            <a:r>
              <a:rPr lang="en-US" dirty="0" smtClean="0">
                <a:solidFill>
                  <a:srgbClr val="041427"/>
                </a:solidFill>
              </a:rPr>
              <a:t>Tuesday TRF</a:t>
            </a:r>
            <a:r>
              <a:rPr lang="en-US" dirty="0" smtClean="0">
                <a:solidFill>
                  <a:srgbClr val="041427"/>
                </a:solidFill>
              </a:rPr>
              <a:t>:  Math or Science </a:t>
            </a:r>
            <a:r>
              <a:rPr lang="en-US" dirty="0" smtClean="0">
                <a:solidFill>
                  <a:srgbClr val="041427"/>
                </a:solidFill>
              </a:rPr>
              <a:t>– Reserve which you will study on a post-it</a:t>
            </a:r>
          </a:p>
          <a:p>
            <a:pPr lvl="1"/>
            <a:r>
              <a:rPr lang="en-US" dirty="0" smtClean="0">
                <a:solidFill>
                  <a:srgbClr val="041427"/>
                </a:solidFill>
              </a:rPr>
              <a:t>Thursday TRF:  Choice – Focus on Note Taking</a:t>
            </a:r>
            <a:endParaRPr lang="en-US" dirty="0" smtClean="0">
              <a:solidFill>
                <a:srgbClr val="041427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41427"/>
                </a:solidFill>
              </a:rPr>
              <a:t> </a:t>
            </a:r>
            <a:endParaRPr lang="en-US" dirty="0" smtClean="0">
              <a:solidFill>
                <a:srgbClr val="041427"/>
              </a:solidFill>
            </a:endParaRPr>
          </a:p>
          <a:p>
            <a:endParaRPr lang="en-US" dirty="0">
              <a:solidFill>
                <a:srgbClr val="0414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190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54" y="428651"/>
            <a:ext cx="7543800" cy="9144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VOCABULARY FUN!!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739074"/>
          </a:xfrm>
        </p:spPr>
        <p:txBody>
          <a:bodyPr>
            <a:normAutofit fontScale="92500" lnSpcReduction="20000"/>
          </a:bodyPr>
          <a:lstStyle/>
          <a:p>
            <a:endParaRPr lang="en-US" sz="2800" dirty="0" smtClean="0"/>
          </a:p>
          <a:p>
            <a:r>
              <a:rPr lang="en-US" sz="2800" dirty="0" smtClean="0">
                <a:solidFill>
                  <a:srgbClr val="041427"/>
                </a:solidFill>
              </a:rPr>
              <a:t>Definition, Synonym, Antonym, Sentence, Part of Speech, and a Visual</a:t>
            </a:r>
          </a:p>
          <a:p>
            <a:r>
              <a:rPr lang="en-US" sz="2800" dirty="0" smtClean="0">
                <a:solidFill>
                  <a:srgbClr val="041427"/>
                </a:solidFill>
              </a:rPr>
              <a:t>Don’t forget all the requirements</a:t>
            </a:r>
            <a:r>
              <a:rPr lang="en-US" sz="2800" dirty="0" smtClean="0">
                <a:solidFill>
                  <a:srgbClr val="041427"/>
                </a:solidFill>
              </a:rPr>
              <a:t>!</a:t>
            </a:r>
          </a:p>
          <a:p>
            <a:r>
              <a:rPr lang="en-US" sz="2800" dirty="0" smtClean="0">
                <a:solidFill>
                  <a:srgbClr val="041427"/>
                </a:solidFill>
              </a:rPr>
              <a:t>Superfluous, Prosperity, Foster, Exemplary,  Conditional, Camaraderie, Condescending, Asylum, Arid, Anachronistic</a:t>
            </a:r>
            <a:endParaRPr lang="en-US" sz="2800" dirty="0" smtClean="0">
              <a:solidFill>
                <a:srgbClr val="041427"/>
              </a:solidFill>
            </a:endParaRPr>
          </a:p>
          <a:p>
            <a:r>
              <a:rPr lang="en-US" sz="2800" dirty="0" smtClean="0">
                <a:solidFill>
                  <a:srgbClr val="041427"/>
                </a:solidFill>
              </a:rPr>
              <a:t>Vocabulary </a:t>
            </a:r>
            <a:r>
              <a:rPr lang="en-US" sz="2800" dirty="0" smtClean="0">
                <a:solidFill>
                  <a:srgbClr val="041427"/>
                </a:solidFill>
              </a:rPr>
              <a:t>Options:  </a:t>
            </a:r>
            <a:r>
              <a:rPr lang="en-US" sz="2800" dirty="0" smtClean="0">
                <a:solidFill>
                  <a:srgbClr val="041427"/>
                </a:solidFill>
              </a:rPr>
              <a:t>Choice</a:t>
            </a:r>
          </a:p>
          <a:p>
            <a:r>
              <a:rPr lang="en-US" sz="2800" dirty="0" smtClean="0">
                <a:solidFill>
                  <a:srgbClr val="041427"/>
                </a:solidFill>
              </a:rPr>
              <a:t>NO </a:t>
            </a:r>
            <a:r>
              <a:rPr lang="en-US" sz="2800" dirty="0" smtClean="0">
                <a:solidFill>
                  <a:srgbClr val="041427"/>
                </a:solidFill>
              </a:rPr>
              <a:t>COPY AND PASTE!!!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8817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75"/>
            <a:ext cx="8229600" cy="78980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Housekeeping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3" y="846881"/>
            <a:ext cx="8974667" cy="6011120"/>
          </a:xfrm>
        </p:spPr>
        <p:txBody>
          <a:bodyPr numCol="2">
            <a:normAutofit fontScale="250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11200" b="1" dirty="0" smtClean="0">
                <a:solidFill>
                  <a:schemeClr val="bg2">
                    <a:lumMod val="10000"/>
                  </a:schemeClr>
                </a:solidFill>
              </a:rPr>
              <a:t>T-Shirt Money Due</a:t>
            </a:r>
            <a:r>
              <a:rPr lang="en-US" sz="11200" b="1" dirty="0" smtClean="0">
                <a:solidFill>
                  <a:schemeClr val="bg2">
                    <a:lumMod val="10000"/>
                  </a:schemeClr>
                </a:solidFill>
              </a:rPr>
              <a:t>!</a:t>
            </a:r>
          </a:p>
          <a:p>
            <a:pPr marL="0" indent="0">
              <a:buNone/>
            </a:pPr>
            <a:r>
              <a:rPr lang="en-US" sz="11200" b="1" dirty="0" smtClean="0">
                <a:solidFill>
                  <a:schemeClr val="bg2">
                    <a:lumMod val="10000"/>
                  </a:schemeClr>
                </a:solidFill>
              </a:rPr>
              <a:t>FUNDRAISER DUE BY </a:t>
            </a:r>
            <a:r>
              <a:rPr lang="en-US" sz="11200" b="1" dirty="0" smtClean="0">
                <a:solidFill>
                  <a:schemeClr val="bg2">
                    <a:lumMod val="10000"/>
                  </a:schemeClr>
                </a:solidFill>
              </a:rPr>
              <a:t>Wednesday!  </a:t>
            </a:r>
            <a:endParaRPr lang="en-US" sz="112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1200" dirty="0" smtClean="0">
                <a:solidFill>
                  <a:schemeClr val="bg2">
                    <a:lumMod val="10000"/>
                  </a:schemeClr>
                </a:solidFill>
              </a:rPr>
              <a:t>Homework Due Dates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1200" dirty="0">
                <a:solidFill>
                  <a:schemeClr val="bg2">
                    <a:lumMod val="10000"/>
                  </a:schemeClr>
                </a:solidFill>
              </a:rPr>
              <a:t>Mon:  Essential </a:t>
            </a:r>
            <a:r>
              <a:rPr lang="en-US" sz="11200" dirty="0" smtClean="0">
                <a:solidFill>
                  <a:schemeClr val="bg2">
                    <a:lumMod val="10000"/>
                  </a:schemeClr>
                </a:solidFill>
              </a:rPr>
              <a:t>Question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1200" dirty="0" smtClean="0">
                <a:solidFill>
                  <a:schemeClr val="bg2">
                    <a:lumMod val="10000"/>
                  </a:schemeClr>
                </a:solidFill>
              </a:rPr>
              <a:t>Tues: TRF – Math/Science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1200" dirty="0" smtClean="0">
                <a:solidFill>
                  <a:schemeClr val="bg2">
                    <a:lumMod val="10000"/>
                  </a:schemeClr>
                </a:solidFill>
              </a:rPr>
              <a:t>Wed:  TRF </a:t>
            </a:r>
            <a:r>
              <a:rPr lang="en-US" sz="11200" dirty="0" smtClean="0">
                <a:solidFill>
                  <a:schemeClr val="bg2">
                    <a:lumMod val="10000"/>
                  </a:schemeClr>
                </a:solidFill>
              </a:rPr>
              <a:t>Reflection</a:t>
            </a:r>
            <a:endParaRPr lang="en-US" sz="112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1200" dirty="0" smtClean="0">
                <a:solidFill>
                  <a:schemeClr val="bg2">
                    <a:lumMod val="10000"/>
                  </a:schemeClr>
                </a:solidFill>
              </a:rPr>
              <a:t>Thurs:  TRF – Choice</a:t>
            </a:r>
            <a:endParaRPr lang="en-US" sz="112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1200" dirty="0" smtClean="0">
                <a:solidFill>
                  <a:schemeClr val="bg2">
                    <a:lumMod val="10000"/>
                  </a:schemeClr>
                </a:solidFill>
              </a:rPr>
              <a:t>Fri:  TRF Reflection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1200" dirty="0" smtClean="0">
                <a:solidFill>
                  <a:schemeClr val="bg2">
                    <a:lumMod val="10000"/>
                  </a:schemeClr>
                </a:solidFill>
                <a:cs typeface="Apple Casual"/>
              </a:rPr>
              <a:t>        </a:t>
            </a:r>
            <a:r>
              <a:rPr lang="en-US" sz="11200" dirty="0" smtClean="0">
                <a:solidFill>
                  <a:schemeClr val="bg2">
                    <a:lumMod val="10000"/>
                  </a:schemeClr>
                </a:solidFill>
                <a:cs typeface="Apple Casual"/>
              </a:rPr>
              <a:t>Vocab</a:t>
            </a:r>
          </a:p>
          <a:p>
            <a:pPr marL="0" indent="0">
              <a:lnSpc>
                <a:spcPct val="80000"/>
              </a:lnSpc>
              <a:buNone/>
            </a:pPr>
            <a:endParaRPr lang="en-US" sz="9600" dirty="0" smtClean="0">
              <a:solidFill>
                <a:schemeClr val="bg2">
                  <a:lumMod val="10000"/>
                </a:schemeClr>
              </a:solidFill>
              <a:cs typeface="Apple Casual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9600" dirty="0">
              <a:solidFill>
                <a:schemeClr val="bg2">
                  <a:lumMod val="10000"/>
                </a:schemeClr>
              </a:solidFill>
              <a:cs typeface="Apple Casual"/>
            </a:endParaRPr>
          </a:p>
          <a:p>
            <a:pPr marL="0" indent="0">
              <a:buNone/>
            </a:pPr>
            <a:r>
              <a:rPr lang="en-US" sz="9600" b="1" u="sng" dirty="0" smtClean="0">
                <a:solidFill>
                  <a:schemeClr val="bg2">
                    <a:lumMod val="10000"/>
                  </a:schemeClr>
                </a:solidFill>
                <a:cs typeface="Apple Casual"/>
              </a:rPr>
              <a:t>No NHS Tutoring on Wednesday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9600" dirty="0" smtClean="0">
                <a:solidFill>
                  <a:schemeClr val="bg2">
                    <a:lumMod val="10000"/>
                  </a:schemeClr>
                </a:solidFill>
                <a:cs typeface="Apple Casual"/>
              </a:rPr>
              <a:t>Extra Credit Opportunities:</a:t>
            </a:r>
          </a:p>
          <a:p>
            <a:pPr marL="0" indent="0">
              <a:buNone/>
            </a:pPr>
            <a:r>
              <a:rPr lang="en-US" sz="9600" dirty="0" smtClean="0">
                <a:cs typeface="Apple Casual"/>
              </a:rPr>
              <a:t>Vocabulary game using all the words.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9600" dirty="0" smtClean="0">
                <a:cs typeface="Apple Casual"/>
              </a:rPr>
              <a:t>Research a study skill</a:t>
            </a:r>
          </a:p>
          <a:p>
            <a:pPr marL="0" indent="0">
              <a:buNone/>
            </a:pPr>
            <a:r>
              <a:rPr lang="en-US" sz="9600" dirty="0" smtClean="0">
                <a:cs typeface="Apple Casual"/>
              </a:rPr>
              <a:t>Research an Extra College from the wall</a:t>
            </a:r>
          </a:p>
          <a:p>
            <a:pPr marL="0" indent="0">
              <a:buNone/>
            </a:pPr>
            <a:r>
              <a:rPr lang="en-US" sz="9600" dirty="0" err="1" smtClean="0">
                <a:cs typeface="Apple Casual"/>
              </a:rPr>
              <a:t>Homefun</a:t>
            </a:r>
            <a:r>
              <a:rPr lang="en-US" sz="9600" dirty="0" smtClean="0">
                <a:cs typeface="Apple Casual"/>
              </a:rPr>
              <a:t> AVID3 – 5 Colleges</a:t>
            </a:r>
            <a:endParaRPr lang="en-US" sz="9600" dirty="0">
              <a:cs typeface="Apple Casual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sz="9600" dirty="0" smtClean="0">
                <a:solidFill>
                  <a:srgbClr val="3366FF"/>
                </a:solidFill>
                <a:latin typeface="Apple Casual"/>
                <a:cs typeface="Apple Casual"/>
              </a:rPr>
              <a:t>Congrats </a:t>
            </a:r>
            <a:r>
              <a:rPr lang="en-US" sz="9600" dirty="0">
                <a:solidFill>
                  <a:srgbClr val="3366FF"/>
                </a:solidFill>
                <a:latin typeface="Apple Casual"/>
                <a:cs typeface="Apple Casual"/>
              </a:rPr>
              <a:t>to ALL!!</a:t>
            </a:r>
            <a:r>
              <a:rPr lang="en-US" sz="9600" dirty="0" smtClean="0">
                <a:solidFill>
                  <a:srgbClr val="3366FF"/>
                </a:solidFill>
                <a:latin typeface="Apple Casual"/>
                <a:cs typeface="Apple Casual"/>
              </a:rPr>
              <a:t>!</a:t>
            </a:r>
            <a:endParaRPr lang="en-US" sz="9600" dirty="0">
              <a:solidFill>
                <a:srgbClr val="3366FF"/>
              </a:solidFill>
              <a:latin typeface="Apple Casual"/>
              <a:cs typeface="Apple Casual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sz="9600" dirty="0" smtClean="0"/>
              <a:t>Scoreboard Update? </a:t>
            </a:r>
            <a:endParaRPr lang="en-US" sz="9600" dirty="0"/>
          </a:p>
          <a:p>
            <a:pPr marL="0" indent="0">
              <a:lnSpc>
                <a:spcPct val="60000"/>
              </a:lnSpc>
              <a:buNone/>
            </a:pPr>
            <a:r>
              <a:rPr lang="en-US" sz="9600" dirty="0" smtClean="0"/>
              <a:t>Proud Board Moments?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9600" dirty="0" smtClean="0"/>
              <a:t>Birthdays?</a:t>
            </a:r>
            <a:endParaRPr lang="en-US" sz="96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6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Grades and AVID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Grade Chat</a:t>
            </a:r>
          </a:p>
          <a:p>
            <a:r>
              <a:rPr lang="en-US" dirty="0" smtClean="0"/>
              <a:t>Must have a C or higher to attend Field Trips in AVID for the current 6 weeks.</a:t>
            </a:r>
          </a:p>
          <a:p>
            <a:r>
              <a:rPr lang="en-US" dirty="0" smtClean="0"/>
              <a:t>Probation Notices will be filed this week</a:t>
            </a:r>
          </a:p>
          <a:p>
            <a:pPr lvl="1"/>
            <a:r>
              <a:rPr lang="en-US" dirty="0" smtClean="0"/>
              <a:t>Must be taken care of during the next 6 week</a:t>
            </a:r>
          </a:p>
        </p:txBody>
      </p:sp>
    </p:spTree>
    <p:extLst>
      <p:ext uri="{BB962C8B-B14F-4D97-AF65-F5344CB8AC3E}">
        <p14:creationId xmlns:p14="http://schemas.microsoft.com/office/powerpoint/2010/main" val="3636012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Credit Directions  Due by 11/12/12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76697"/>
            <a:ext cx="8001000" cy="4815662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Vocabulary Game</a:t>
            </a:r>
            <a:r>
              <a:rPr lang="en-US" dirty="0" smtClean="0"/>
              <a:t>:  Use all the words from the past 12 weeks and create a game to play:  Go Fish, Matching, Scrabble, Jeopardy, Board Game etc.  Must use definitions, words, part of speech, antonym/synonym.  This is worth 5%.</a:t>
            </a:r>
          </a:p>
          <a:p>
            <a:r>
              <a:rPr lang="en-US" b="1" dirty="0" smtClean="0"/>
              <a:t>Study Skill Presentation:</a:t>
            </a:r>
            <a:r>
              <a:rPr lang="en-US" dirty="0" smtClean="0"/>
              <a:t>  Research a study skill and present it to the class.  This must include the article used, Cornell Notes over the article, a student activity for the class to learn the skill, an example, and a visual – </a:t>
            </a:r>
            <a:r>
              <a:rPr lang="en-US" dirty="0" err="1" smtClean="0"/>
              <a:t>posterboard</a:t>
            </a:r>
            <a:r>
              <a:rPr lang="en-US" dirty="0" smtClean="0"/>
              <a:t> or </a:t>
            </a:r>
            <a:r>
              <a:rPr lang="en-US" dirty="0" err="1" smtClean="0"/>
              <a:t>powerpoint</a:t>
            </a:r>
            <a:r>
              <a:rPr lang="en-US" dirty="0" smtClean="0"/>
              <a:t>.</a:t>
            </a:r>
            <a:r>
              <a:rPr lang="en-US" b="1" dirty="0" smtClean="0"/>
              <a:t>  </a:t>
            </a:r>
            <a:r>
              <a:rPr lang="en-US" dirty="0" smtClean="0"/>
              <a:t>This is worth 5%</a:t>
            </a:r>
          </a:p>
          <a:p>
            <a:r>
              <a:rPr lang="en-US" b="1" dirty="0" smtClean="0"/>
              <a:t>College Project Based on the Colleges on the Wall:</a:t>
            </a:r>
            <a:r>
              <a:rPr lang="en-US" dirty="0" smtClean="0"/>
              <a:t>  Research one of the colleges on the wall that is not St. Leo/UF/FSU/UCF/USF.  You must use the college research worksheet off of </a:t>
            </a:r>
            <a:r>
              <a:rPr lang="en-US" dirty="0" err="1" smtClean="0"/>
              <a:t>weebly</a:t>
            </a:r>
            <a:r>
              <a:rPr lang="en-US" dirty="0" smtClean="0"/>
              <a:t>.  You will then present this information to the class using a brochure/pamphlet and a visual presentation – </a:t>
            </a:r>
            <a:r>
              <a:rPr lang="en-US" dirty="0" err="1" smtClean="0"/>
              <a:t>posterboard</a:t>
            </a:r>
            <a:r>
              <a:rPr lang="en-US" dirty="0" smtClean="0"/>
              <a:t>, or </a:t>
            </a:r>
            <a:r>
              <a:rPr lang="en-US" dirty="0" err="1" smtClean="0"/>
              <a:t>powerpoint</a:t>
            </a:r>
            <a:r>
              <a:rPr lang="en-US" dirty="0" smtClean="0"/>
              <a:t>.  You must sign-up for the school you are choosing.  3%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499890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AVID 2 Weekly Theme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Goal </a:t>
            </a:r>
            <a:r>
              <a:rPr lang="en-US" dirty="0" smtClean="0"/>
              <a:t>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your Goal Setting Blue Print</a:t>
            </a:r>
          </a:p>
          <a:p>
            <a:r>
              <a:rPr lang="en-US" dirty="0" smtClean="0"/>
              <a:t>Use the Goal Setting Worksheet from </a:t>
            </a:r>
            <a:r>
              <a:rPr lang="en-US" smtClean="0"/>
              <a:t>weebly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53528" y="29822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568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7"/>
            <a:ext cx="8001000" cy="1352019"/>
          </a:xfrm>
        </p:spPr>
        <p:txBody>
          <a:bodyPr/>
          <a:lstStyle/>
          <a:p>
            <a:r>
              <a:rPr lang="en-US" dirty="0" smtClean="0"/>
              <a:t>AVID 3 – Weekly Theme </a:t>
            </a:r>
            <a:r>
              <a:rPr lang="en-US" dirty="0" smtClean="0"/>
              <a:t>FAFSA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Cornell Notes Continued for Your Topic</a:t>
            </a:r>
            <a:endParaRPr lang="en-US" dirty="0"/>
          </a:p>
          <a:p>
            <a:r>
              <a:rPr lang="en-US" dirty="0" smtClean="0"/>
              <a:t>Begin Research Online Your Topic</a:t>
            </a:r>
          </a:p>
          <a:p>
            <a:r>
              <a:rPr lang="en-US" dirty="0" smtClean="0"/>
              <a:t>Must Include 3 Sources and Use MLA Formatting</a:t>
            </a:r>
          </a:p>
          <a:p>
            <a:r>
              <a:rPr lang="en-US" dirty="0" smtClean="0"/>
              <a:t>Create Your Poster and Brochure/Pamphlet to Hand-out to the Group</a:t>
            </a:r>
          </a:p>
          <a:p>
            <a:r>
              <a:rPr lang="en-US" dirty="0" smtClean="0"/>
              <a:t>Create a Student Activity for the Class to Do That will Enhance their Understanding of the Topic.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4228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98474" y="229334"/>
            <a:ext cx="7556313" cy="14401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rgbClr val="000000"/>
                </a:solidFill>
              </a:rPr>
              <a:t>Bell Ringer </a:t>
            </a:r>
            <a:r>
              <a:rPr lang="en-US" sz="3200" dirty="0" smtClean="0">
                <a:solidFill>
                  <a:srgbClr val="000000"/>
                </a:solidFill>
              </a:rPr>
              <a:t>Tuesday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If Absent you must do a 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TRF Make-up on </a:t>
            </a:r>
            <a:r>
              <a:rPr lang="en-US" sz="3200" dirty="0" err="1" smtClean="0">
                <a:solidFill>
                  <a:srgbClr val="000000"/>
                </a:solidFill>
              </a:rPr>
              <a:t>Weebly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98474" y="2154607"/>
            <a:ext cx="4566894" cy="422358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0000"/>
                </a:solidFill>
              </a:rPr>
              <a:t>Essential Question:  How does inquiry help me?  How well do I collaborate?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Turn in your </a:t>
            </a:r>
            <a:r>
              <a:rPr lang="en-US" sz="2800" dirty="0" smtClean="0">
                <a:solidFill>
                  <a:srgbClr val="000000"/>
                </a:solidFill>
              </a:rPr>
              <a:t>TRF - Math or Science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6858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 </a:t>
            </a:r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 6 people per group only!!!</a:t>
            </a:r>
            <a:r>
              <a:rPr lang="en-US" sz="2800" dirty="0" smtClean="0">
                <a:solidFill>
                  <a:srgbClr val="000000"/>
                </a:solidFill>
              </a:rPr>
              <a:t>!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Chair Olympics 1</a:t>
            </a:r>
            <a:r>
              <a:rPr lang="en-US" sz="2800" baseline="30000" dirty="0" smtClean="0">
                <a:solidFill>
                  <a:srgbClr val="000000"/>
                </a:solidFill>
              </a:rPr>
              <a:t>st</a:t>
            </a:r>
            <a:r>
              <a:rPr lang="en-US" sz="2800" dirty="0" smtClean="0">
                <a:solidFill>
                  <a:srgbClr val="000000"/>
                </a:solidFill>
              </a:rPr>
              <a:t> set-up and 4</a:t>
            </a:r>
            <a:r>
              <a:rPr lang="en-US" sz="2800" baseline="30000" dirty="0" smtClean="0">
                <a:solidFill>
                  <a:srgbClr val="000000"/>
                </a:solidFill>
              </a:rPr>
              <a:t>th</a:t>
            </a:r>
            <a:r>
              <a:rPr lang="en-US" sz="2800" dirty="0" smtClean="0">
                <a:solidFill>
                  <a:srgbClr val="000000"/>
                </a:solidFill>
              </a:rPr>
              <a:t> Clean-up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TRF Reflection Due Tomorrow</a:t>
            </a:r>
          </a:p>
          <a:p>
            <a:pPr>
              <a:lnSpc>
                <a:spcPct val="5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50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 marL="68580" indent="0">
              <a:lnSpc>
                <a:spcPct val="50000"/>
              </a:lnSpc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5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 marL="68580" indent="0">
              <a:lnSpc>
                <a:spcPct val="50000"/>
              </a:lnSpc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267" y="468740"/>
            <a:ext cx="2699514" cy="613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59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37589</TotalTime>
  <Words>807</Words>
  <Application>Microsoft Macintosh PowerPoint</Application>
  <PresentationFormat>On-screen Show (4:3)</PresentationFormat>
  <Paragraphs>112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Travelogue</vt:lpstr>
      <vt:lpstr>AVID 2 and 3 Week 11</vt:lpstr>
      <vt:lpstr>Monday:  Classwork</vt:lpstr>
      <vt:lpstr>VOCABULARY FUN!!  </vt:lpstr>
      <vt:lpstr>Housekeeping</vt:lpstr>
      <vt:lpstr>Grades and AVID</vt:lpstr>
      <vt:lpstr>Extra Credit Directions  Due by 11/12/12</vt:lpstr>
      <vt:lpstr>AVID 2 Weekly Theme   Goal Setting</vt:lpstr>
      <vt:lpstr>AVID 3 – Weekly Theme FAFSA</vt:lpstr>
      <vt:lpstr>PowerPoint Presentation</vt:lpstr>
      <vt:lpstr>PowerPoint Presentation</vt:lpstr>
      <vt:lpstr>AVID 2 Weekly Theme   Goal Setting</vt:lpstr>
      <vt:lpstr>AVID 3 – Weekly Theme FAFSA</vt:lpstr>
      <vt:lpstr>PowerPoint Presentation</vt:lpstr>
      <vt:lpstr>Friday:  AVID 2 and 3</vt:lpstr>
    </vt:vector>
  </TitlesOfParts>
  <Company>phuhs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AVID Week 1</dc:title>
  <dc:creator>Calhoun Kerrale</dc:creator>
  <cp:lastModifiedBy>Calhoun Kerrale</cp:lastModifiedBy>
  <cp:revision>121</cp:revision>
  <cp:lastPrinted>2012-09-07T11:03:26Z</cp:lastPrinted>
  <dcterms:created xsi:type="dcterms:W3CDTF">2011-08-20T00:14:48Z</dcterms:created>
  <dcterms:modified xsi:type="dcterms:W3CDTF">2012-11-08T14:39:53Z</dcterms:modified>
</cp:coreProperties>
</file>