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72" r:id="rId3"/>
    <p:sldId id="258" r:id="rId4"/>
    <p:sldId id="267" r:id="rId5"/>
    <p:sldId id="261" r:id="rId6"/>
    <p:sldId id="262" r:id="rId7"/>
    <p:sldId id="270" r:id="rId8"/>
    <p:sldId id="259" r:id="rId9"/>
    <p:sldId id="260" r:id="rId10"/>
    <p:sldId id="268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F880-5D24-884F-8AEC-40FE693A5190}" type="datetimeFigureOut">
              <a:rPr lang="en-US" smtClean="0"/>
              <a:t>8/28/12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A8A6-BDE2-DA49-831A-629E40DE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A8A6-BDE2-DA49-831A-629E40DE18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7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AVID 2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8-27-12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037" y="1097279"/>
            <a:ext cx="3829323" cy="5760721"/>
          </a:xfrm>
        </p:spPr>
        <p:txBody>
          <a:bodyPr numCol="1" spcCol="0">
            <a:normAutofit fontScale="47500" lnSpcReduction="20000"/>
          </a:bodyPr>
          <a:lstStyle/>
          <a:p>
            <a:r>
              <a:rPr lang="en-US" sz="5100" dirty="0" smtClean="0"/>
              <a:t>10 Steps – Write down what you see during each step of the process.</a:t>
            </a:r>
          </a:p>
          <a:p>
            <a:endParaRPr lang="en-US" sz="5100" dirty="0" smtClean="0"/>
          </a:p>
          <a:p>
            <a:r>
              <a:rPr lang="en-US" sz="5100" dirty="0" smtClean="0"/>
              <a:t>What do you see happening during the tutorial?</a:t>
            </a:r>
            <a:endParaRPr lang="en-US" sz="5100" dirty="0"/>
          </a:p>
          <a:p>
            <a:r>
              <a:rPr lang="en-US" sz="5100" dirty="0" smtClean="0"/>
              <a:t>What does this tutorial look like, sound like, feel like?</a:t>
            </a:r>
            <a:endParaRPr lang="en-US" sz="5100" dirty="0"/>
          </a:p>
          <a:p>
            <a:endParaRPr lang="en-US" dirty="0" smtClean="0"/>
          </a:p>
          <a:p>
            <a:endParaRPr lang="en-US" dirty="0" smtClean="0"/>
          </a:p>
          <a:p>
            <a:pPr marL="685800" indent="-685800">
              <a:buFont typeface="Arial"/>
              <a:buChar char="•"/>
            </a:pPr>
            <a:r>
              <a:rPr lang="en-US" sz="5100" dirty="0"/>
              <a:t>Take Cornell Notes in Classes</a:t>
            </a:r>
          </a:p>
          <a:p>
            <a:pPr marL="685800" indent="-685800">
              <a:buFont typeface="Arial"/>
              <a:buChar char="•"/>
            </a:pPr>
            <a:r>
              <a:rPr lang="en-US" sz="5100" dirty="0"/>
              <a:t>Create a TRF From Your Cornell Notes </a:t>
            </a:r>
          </a:p>
          <a:p>
            <a:pPr marL="685800" indent="-685800">
              <a:buFont typeface="Arial"/>
              <a:buChar char="•"/>
            </a:pPr>
            <a:r>
              <a:rPr lang="en-US" sz="5100" dirty="0"/>
              <a:t>Come to Class Prepared for </a:t>
            </a:r>
            <a:r>
              <a:rPr lang="en-US" sz="5100" dirty="0" smtClean="0"/>
              <a:t>Tutorial</a:t>
            </a:r>
            <a:endParaRPr lang="en-US" sz="5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15899" y="914400"/>
            <a:ext cx="4674530" cy="5943600"/>
          </a:xfrm>
        </p:spPr>
        <p:txBody>
          <a:bodyPr>
            <a:normAutofit fontScale="47500" lnSpcReduction="20000"/>
          </a:bodyPr>
          <a:lstStyle/>
          <a:p>
            <a:endParaRPr lang="en-US" sz="4900" dirty="0" smtClean="0"/>
          </a:p>
          <a:p>
            <a:endParaRPr lang="en-US" sz="5100" dirty="0" smtClean="0"/>
          </a:p>
          <a:p>
            <a:pPr marL="685800" indent="-685800">
              <a:buFont typeface="Arial"/>
              <a:buChar char="•"/>
            </a:pPr>
            <a:r>
              <a:rPr lang="en-US" sz="5100" dirty="0" smtClean="0"/>
              <a:t>Move </a:t>
            </a:r>
            <a:r>
              <a:rPr lang="en-US" sz="5100" dirty="0"/>
              <a:t>Into A Group With the Same TRF Subject </a:t>
            </a:r>
          </a:p>
          <a:p>
            <a:pPr marL="685800" indent="-685800">
              <a:buFont typeface="Arial"/>
              <a:buChar char="•"/>
            </a:pPr>
            <a:r>
              <a:rPr lang="en-US" sz="4900" dirty="0" smtClean="0"/>
              <a:t>Student </a:t>
            </a:r>
            <a:r>
              <a:rPr lang="en-US" sz="4900" dirty="0"/>
              <a:t>Presenter Presents Their Question</a:t>
            </a:r>
          </a:p>
          <a:p>
            <a:pPr marL="685800" indent="-685800">
              <a:buFont typeface="Arial"/>
              <a:buChar char="•"/>
            </a:pPr>
            <a:r>
              <a:rPr lang="en-US" sz="4900" dirty="0" smtClean="0"/>
              <a:t>Group </a:t>
            </a:r>
            <a:r>
              <a:rPr lang="en-US" sz="4900" dirty="0"/>
              <a:t>Members Ask Clarifying Questions &amp; Take Notes</a:t>
            </a:r>
          </a:p>
          <a:p>
            <a:pPr marL="685800" indent="-685800">
              <a:buFont typeface="Arial"/>
              <a:buChar char="•"/>
            </a:pPr>
            <a:r>
              <a:rPr lang="en-US" sz="4900" dirty="0"/>
              <a:t> </a:t>
            </a:r>
            <a:r>
              <a:rPr lang="en-US" sz="4900" dirty="0" smtClean="0"/>
              <a:t>Next </a:t>
            </a:r>
            <a:r>
              <a:rPr lang="en-US" sz="4900" dirty="0"/>
              <a:t>Student Presenter Goes – Repeat Process</a:t>
            </a:r>
          </a:p>
          <a:p>
            <a:pPr marL="685800" indent="-685800">
              <a:buFont typeface="Arial"/>
              <a:buChar char="•"/>
            </a:pPr>
            <a:r>
              <a:rPr lang="en-US" sz="4900" dirty="0"/>
              <a:t> </a:t>
            </a:r>
            <a:r>
              <a:rPr lang="en-US" sz="4900" dirty="0" smtClean="0"/>
              <a:t>Students </a:t>
            </a:r>
            <a:r>
              <a:rPr lang="en-US" sz="4900" dirty="0"/>
              <a:t>Write Reflection of the Tutorial</a:t>
            </a:r>
          </a:p>
          <a:p>
            <a:pPr marL="685800" indent="-685800">
              <a:buFont typeface="Arial"/>
              <a:buChar char="•"/>
            </a:pPr>
            <a:r>
              <a:rPr lang="en-US" sz="4900" dirty="0"/>
              <a:t> </a:t>
            </a:r>
            <a:r>
              <a:rPr lang="en-US" sz="4900" dirty="0" smtClean="0"/>
              <a:t>Students </a:t>
            </a:r>
            <a:r>
              <a:rPr lang="en-US" sz="4900" dirty="0"/>
              <a:t>Turn-In TRF for a Grade</a:t>
            </a:r>
          </a:p>
          <a:p>
            <a:pPr marL="685800" indent="-685800">
              <a:buFont typeface="Arial"/>
              <a:buChar char="•"/>
            </a:pPr>
            <a:r>
              <a:rPr lang="en-US" sz="4900" dirty="0"/>
              <a:t> </a:t>
            </a:r>
            <a:r>
              <a:rPr lang="en-US" sz="4900" dirty="0" smtClean="0"/>
              <a:t>Students </a:t>
            </a:r>
            <a:r>
              <a:rPr lang="en-US" sz="4900" dirty="0"/>
              <a:t>Then Use What Was Learned in Class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 </a:t>
            </a:r>
            <a:r>
              <a:rPr lang="en-US" dirty="0" smtClean="0"/>
              <a:t>Tutorials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7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5155" y="1847176"/>
            <a:ext cx="4656891" cy="408922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Tutorial Student Questionnaire</a:t>
            </a:r>
          </a:p>
          <a:p>
            <a:endParaRPr lang="en-US" smtClean="0"/>
          </a:p>
          <a:p>
            <a:r>
              <a:rPr lang="en-US" smtClean="0"/>
              <a:t>Name:</a:t>
            </a:r>
          </a:p>
          <a:p>
            <a:r>
              <a:rPr lang="en-US" smtClean="0"/>
              <a:t>Schedule:</a:t>
            </a:r>
          </a:p>
          <a:p>
            <a:r>
              <a:rPr lang="en-US" smtClean="0"/>
              <a:t>Strongest Subject:</a:t>
            </a:r>
          </a:p>
          <a:p>
            <a:r>
              <a:rPr lang="en-US" smtClean="0"/>
              <a:t>Weakest Subject:</a:t>
            </a:r>
          </a:p>
          <a:p>
            <a:r>
              <a:rPr lang="en-US" smtClean="0"/>
              <a:t>Biggest Concern This Year?</a:t>
            </a:r>
          </a:p>
          <a:p>
            <a:r>
              <a:rPr lang="en-US" smtClean="0"/>
              <a:t>What are 3 things that help you learn the best?</a:t>
            </a:r>
          </a:p>
          <a:p>
            <a:endParaRPr lang="en-US" dirty="0" smtClean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992047" y="1877313"/>
            <a:ext cx="3968942" cy="3909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Rate Yourself 1 – 5</a:t>
            </a:r>
          </a:p>
          <a:p>
            <a:endParaRPr lang="en-US" smtClean="0"/>
          </a:p>
          <a:p>
            <a:r>
              <a:rPr lang="en-US" smtClean="0"/>
              <a:t>Tutorials</a:t>
            </a:r>
          </a:p>
          <a:p>
            <a:r>
              <a:rPr lang="en-US" smtClean="0"/>
              <a:t>Costas Questioning</a:t>
            </a:r>
          </a:p>
          <a:p>
            <a:r>
              <a:rPr lang="en-US" smtClean="0"/>
              <a:t>TRF’s</a:t>
            </a:r>
          </a:p>
          <a:p>
            <a:r>
              <a:rPr lang="en-US" smtClean="0"/>
              <a:t>Working with Others</a:t>
            </a:r>
          </a:p>
          <a:p>
            <a:r>
              <a:rPr lang="en-US" smtClean="0"/>
              <a:t>Organization</a:t>
            </a:r>
          </a:p>
          <a:p>
            <a:r>
              <a:rPr lang="en-US" smtClean="0"/>
              <a:t>Planning</a:t>
            </a:r>
          </a:p>
          <a:p>
            <a:r>
              <a:rPr lang="en-US" smtClean="0"/>
              <a:t>Time Management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8474" y="25425"/>
            <a:ext cx="7556313" cy="644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Ringer:  Thursday</a:t>
            </a:r>
          </a:p>
          <a:p>
            <a:endParaRPr lang="en-US" sz="2400" dirty="0" smtClean="0"/>
          </a:p>
          <a:p>
            <a:r>
              <a:rPr lang="en-US" sz="2400" dirty="0" smtClean="0"/>
              <a:t>Essential Question:  How do I feel about tutorials?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342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9399"/>
            <a:ext cx="7520940" cy="537104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Essential Question:  How are binders graded?</a:t>
            </a:r>
          </a:p>
          <a:p>
            <a:endParaRPr lang="en-US" sz="2000" dirty="0" smtClean="0"/>
          </a:p>
          <a:p>
            <a:r>
              <a:rPr lang="en-US" sz="2000" dirty="0" smtClean="0"/>
              <a:t>Get the GIST</a:t>
            </a:r>
          </a:p>
          <a:p>
            <a:endParaRPr lang="en-US" sz="2000" dirty="0"/>
          </a:p>
          <a:p>
            <a:r>
              <a:rPr lang="en-US" sz="2000" dirty="0" smtClean="0"/>
              <a:t>A GIST is a quick summary that is 20 words only.  NOT 19, NOT 21, but 20!!</a:t>
            </a:r>
          </a:p>
          <a:p>
            <a:endParaRPr lang="en-US" sz="2000" dirty="0"/>
          </a:p>
          <a:p>
            <a:r>
              <a:rPr lang="en-US" sz="2000" dirty="0" smtClean="0"/>
              <a:t>Write a GIST that describes AVID.</a:t>
            </a:r>
          </a:p>
          <a:p>
            <a:endParaRPr lang="en-US" sz="2000" dirty="0"/>
          </a:p>
          <a:p>
            <a:r>
              <a:rPr lang="en-US" sz="2000" dirty="0" smtClean="0"/>
              <a:t>Share your GIST with your table group.  Choose one person to share out to the class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What other subjects could you use GIST in to check for comprehension?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3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7"/>
            <a:ext cx="8151707" cy="557110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Binder Check!  Binder Check List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Self-</a:t>
            </a:r>
            <a:r>
              <a:rPr lang="en-US" sz="2800" dirty="0" smtClean="0"/>
              <a:t>Check/ Peer-Check Expectations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 Like Big Binders!</a:t>
            </a:r>
          </a:p>
          <a:p>
            <a:endParaRPr lang="en-US" sz="2800" dirty="0"/>
          </a:p>
          <a:p>
            <a:r>
              <a:rPr lang="en-US" sz="2800" dirty="0"/>
              <a:t>3</a:t>
            </a:r>
            <a:r>
              <a:rPr lang="en-US" sz="2800" dirty="0" smtClean="0"/>
              <a:t> sets of Cornell </a:t>
            </a:r>
            <a:r>
              <a:rPr lang="en-US" sz="2800" dirty="0" smtClean="0"/>
              <a:t>Notes Due From Any Class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Cornell Note </a:t>
            </a:r>
            <a:r>
              <a:rPr lang="en-US" sz="2800" dirty="0" smtClean="0"/>
              <a:t>Check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HMWK:  I Know What You Did Last Summer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On a piece of paper write down 3 things you did this summer and one thing that you did not.  DO NOT PUT YOUR NAME ON THE PAPER!!!</a:t>
            </a:r>
            <a:r>
              <a:rPr lang="en-US" sz="2800" dirty="0" smtClean="0"/>
              <a:t>!  4 Mini Paragraphs.  </a:t>
            </a:r>
            <a:endParaRPr lang="en-US" sz="2800" dirty="0" smtClean="0"/>
          </a:p>
          <a:p>
            <a:r>
              <a:rPr lang="en-US" sz="2800" dirty="0" smtClean="0"/>
              <a:t>Must be turned in on Tuesday.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4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 No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Hurricane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8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 </a:t>
            </a:r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4"/>
            <a:ext cx="8335118" cy="39116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dirty="0" smtClean="0"/>
              <a:t>Turn-in your collages:  Explain late work</a:t>
            </a:r>
          </a:p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>
              <a:lnSpc>
                <a:spcPct val="50000"/>
              </a:lnSpc>
            </a:pPr>
            <a:r>
              <a:rPr lang="en-US" dirty="0" smtClean="0"/>
              <a:t>Create your essential question chart for week 2</a:t>
            </a:r>
          </a:p>
          <a:p>
            <a:pPr marL="68580" indent="0">
              <a:lnSpc>
                <a:spcPct val="50000"/>
              </a:lnSpc>
              <a:buNone/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>
              <a:lnSpc>
                <a:spcPct val="50000"/>
              </a:lnSpc>
            </a:pPr>
            <a:r>
              <a:rPr lang="en-US" dirty="0" smtClean="0"/>
              <a:t>Write down the essential question for the day.</a:t>
            </a:r>
          </a:p>
          <a:p>
            <a:pPr marL="68580" indent="0">
              <a:lnSpc>
                <a:spcPct val="50000"/>
              </a:lnSpc>
              <a:buNone/>
            </a:pPr>
            <a:r>
              <a:rPr lang="en-US" dirty="0" smtClean="0"/>
              <a:t>	</a:t>
            </a:r>
          </a:p>
          <a:p>
            <a:pPr marL="68580" indent="0">
              <a:lnSpc>
                <a:spcPct val="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What is the mission of AVID?</a:t>
            </a:r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  <a:p>
            <a:pPr>
              <a:lnSpc>
                <a:spcPct val="50000"/>
              </a:lnSpc>
            </a:pPr>
            <a:endParaRPr lang="en-US" dirty="0"/>
          </a:p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 </a:t>
            </a:r>
            <a:r>
              <a:rPr lang="en-US" dirty="0" smtClean="0"/>
              <a:t>KWL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7"/>
            <a:ext cx="7520940" cy="5164705"/>
          </a:xfrm>
        </p:spPr>
        <p:txBody>
          <a:bodyPr>
            <a:noAutofit/>
          </a:bodyPr>
          <a:lstStyle/>
          <a:p>
            <a:r>
              <a:rPr lang="en-US" sz="2800" dirty="0" smtClean="0"/>
              <a:t>KWL for AVID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“What is a KWL and why do we use them?”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Fill – in the </a:t>
            </a:r>
            <a:r>
              <a:rPr lang="en-US" sz="2800" dirty="0" smtClean="0"/>
              <a:t>K </a:t>
            </a:r>
            <a:r>
              <a:rPr lang="en-US" sz="2800" dirty="0" smtClean="0"/>
              <a:t>on your own</a:t>
            </a:r>
            <a:r>
              <a:rPr lang="en-US" sz="2800" dirty="0" smtClean="0"/>
              <a:t>.  W will be filled in during ppt.</a:t>
            </a:r>
            <a:endParaRPr lang="en-US" sz="2800" dirty="0"/>
          </a:p>
          <a:p>
            <a:r>
              <a:rPr lang="en-US" sz="2800" dirty="0" smtClean="0"/>
              <a:t>AVID </a:t>
            </a:r>
            <a:r>
              <a:rPr lang="en-US" sz="2800" dirty="0" err="1" smtClean="0"/>
              <a:t>powerpoint</a:t>
            </a:r>
            <a:r>
              <a:rPr lang="en-US" sz="2800" dirty="0" smtClean="0"/>
              <a:t>/ discussion</a:t>
            </a:r>
            <a:endParaRPr lang="en-US" sz="2800" dirty="0"/>
          </a:p>
          <a:p>
            <a:r>
              <a:rPr lang="en-US" sz="2800" dirty="0" smtClean="0"/>
              <a:t>	Take notes</a:t>
            </a:r>
            <a:endParaRPr lang="en-US" sz="2800" dirty="0"/>
          </a:p>
          <a:p>
            <a:r>
              <a:rPr lang="en-US" sz="2800" dirty="0" smtClean="0"/>
              <a:t>Homework:  Review your notes and fill-in the L portion</a:t>
            </a:r>
            <a:endParaRPr lang="en-US" sz="2800" dirty="0"/>
          </a:p>
          <a:p>
            <a:r>
              <a:rPr lang="en-US" sz="2800" dirty="0" smtClean="0"/>
              <a:t>Reviewing notes = LONG TERM MEMORY!!  How can you use this in other classes?</a:t>
            </a:r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 Wednesday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8474" y="1459754"/>
            <a:ext cx="8335118" cy="5251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22960" y="1459754"/>
            <a:ext cx="7520940" cy="5042646"/>
          </a:xfrm>
        </p:spPr>
        <p:txBody>
          <a:bodyPr/>
          <a:lstStyle/>
          <a:p>
            <a:r>
              <a:rPr lang="en-US" sz="2400" dirty="0" smtClean="0"/>
              <a:t>Essential Question:  Why are Cornell Notes important to take?</a:t>
            </a:r>
          </a:p>
          <a:p>
            <a:r>
              <a:rPr lang="en-US" sz="2400" dirty="0" smtClean="0"/>
              <a:t>KWL – Turn IN</a:t>
            </a:r>
            <a:endParaRPr lang="en-US" sz="2400" dirty="0" smtClean="0"/>
          </a:p>
          <a:p>
            <a:r>
              <a:rPr lang="en-US" sz="2400" dirty="0" err="1" smtClean="0"/>
              <a:t>Quickwrite</a:t>
            </a:r>
            <a:r>
              <a:rPr lang="en-US" sz="2400" dirty="0" smtClean="0"/>
              <a:t>: (Sticky Note)</a:t>
            </a:r>
            <a:endParaRPr lang="en-US" sz="2400" dirty="0" smtClean="0"/>
          </a:p>
          <a:p>
            <a:r>
              <a:rPr lang="en-US" sz="2400" dirty="0" smtClean="0"/>
              <a:t>What does studying look</a:t>
            </a:r>
          </a:p>
          <a:p>
            <a:r>
              <a:rPr lang="en-US" sz="2400" dirty="0" smtClean="0"/>
              <a:t>like, feel like, and sound</a:t>
            </a:r>
          </a:p>
          <a:p>
            <a:r>
              <a:rPr lang="en-US" sz="2400" dirty="0" smtClean="0"/>
              <a:t>like for you?  </a:t>
            </a:r>
          </a:p>
          <a:p>
            <a:r>
              <a:rPr lang="en-US" sz="2400" dirty="0" smtClean="0"/>
              <a:t>Describe how you study for </a:t>
            </a:r>
          </a:p>
          <a:p>
            <a:r>
              <a:rPr lang="en-US" sz="2400" dirty="0" smtClean="0"/>
              <a:t>a test, or a project.</a:t>
            </a:r>
          </a:p>
          <a:p>
            <a:endParaRPr lang="en-US" sz="2400" dirty="0"/>
          </a:p>
          <a:p>
            <a:r>
              <a:rPr lang="en-US" sz="2400" dirty="0" smtClean="0"/>
              <a:t>BE HONEST!!!!!!!!!!!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297" y="2105210"/>
            <a:ext cx="4226470" cy="46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22960" y="228471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Wednesday:  Cornell Notes Part 1, 2, 3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272239"/>
            <a:ext cx="7520940" cy="3910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3563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Setting up your paper</a:t>
            </a:r>
          </a:p>
          <a:p>
            <a:endParaRPr lang="en-US" sz="2400" dirty="0"/>
          </a:p>
          <a:p>
            <a:r>
              <a:rPr lang="en-US" sz="2400" dirty="0" smtClean="0"/>
              <a:t>Part 1 – Put your name on it, class period, date</a:t>
            </a:r>
          </a:p>
          <a:p>
            <a:endParaRPr lang="en-US" sz="2400" dirty="0"/>
          </a:p>
          <a:p>
            <a:r>
              <a:rPr lang="en-US" sz="2400" dirty="0" smtClean="0"/>
              <a:t>Part 2 – Put the essential question/topic/chapter </a:t>
            </a:r>
            <a:r>
              <a:rPr lang="en-US" sz="2400" dirty="0" err="1" smtClean="0"/>
              <a:t>etc</a:t>
            </a:r>
            <a:r>
              <a:rPr lang="en-US" sz="2400" dirty="0" smtClean="0"/>
              <a:t> on it</a:t>
            </a:r>
          </a:p>
          <a:p>
            <a:endParaRPr lang="en-US" sz="2400" dirty="0"/>
          </a:p>
          <a:p>
            <a:r>
              <a:rPr lang="en-US" sz="2400" dirty="0" smtClean="0"/>
              <a:t>Part 3 – Take Notes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What are Notes?????</a:t>
            </a:r>
          </a:p>
          <a:p>
            <a:r>
              <a:rPr lang="en-US" sz="2400" dirty="0" smtClean="0"/>
              <a:t>			Lecture Notes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Power Points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Printed Notes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Worksheets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Test </a:t>
            </a:r>
            <a:r>
              <a:rPr lang="en-US" sz="2400" dirty="0" smtClean="0"/>
              <a:t>Reviews</a:t>
            </a:r>
          </a:p>
          <a:p>
            <a:r>
              <a:rPr lang="en-US" sz="2400" dirty="0" smtClean="0"/>
              <a:t>Take Notes Over Pages 6 and 7 From</a:t>
            </a:r>
          </a:p>
          <a:p>
            <a:r>
              <a:rPr lang="en-US" sz="2400" dirty="0" smtClean="0"/>
              <a:t>Student Code of Conduct.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 descr="cornell note pap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366" y="3420533"/>
            <a:ext cx="2658534" cy="311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0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3 sets of Cornell Notes to use on Friday!</a:t>
            </a:r>
          </a:p>
          <a:p>
            <a:endParaRPr lang="en-US" sz="2800" dirty="0"/>
          </a:p>
          <a:p>
            <a:r>
              <a:rPr lang="en-US" sz="2800" dirty="0" smtClean="0"/>
              <a:t>You can recreate notes from Tuesday or Wednesday!!!</a:t>
            </a:r>
          </a:p>
        </p:txBody>
      </p:sp>
    </p:spTree>
    <p:extLst>
      <p:ext uri="{BB962C8B-B14F-4D97-AF65-F5344CB8AC3E}">
        <p14:creationId xmlns:p14="http://schemas.microsoft.com/office/powerpoint/2010/main" val="226894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387197"/>
            <a:ext cx="7556313" cy="5963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 </a:t>
            </a:r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3" y="1426688"/>
            <a:ext cx="8537634" cy="4518382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err="1" smtClean="0"/>
              <a:t>Quickwrite</a:t>
            </a:r>
            <a:r>
              <a:rPr lang="en-US" sz="2400" dirty="0" smtClean="0"/>
              <a:t>:  5 minutes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 smtClean="0"/>
              <a:t>Building a class mission:  Fill-in a notecard with the following.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 smtClean="0"/>
              <a:t>	What are your expectations of the students in this class?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	During individual work, group work, etc.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What are your expectations of the teacher?</a:t>
            </a:r>
          </a:p>
          <a:p>
            <a:pPr marL="0" indent="0"/>
            <a:r>
              <a:rPr lang="en-US" sz="2400" dirty="0"/>
              <a:t>	</a:t>
            </a:r>
            <a:r>
              <a:rPr lang="en-US" sz="2400" dirty="0" smtClean="0"/>
              <a:t>What do you need to be successful in class?</a:t>
            </a:r>
          </a:p>
          <a:p>
            <a:pPr marL="0" indent="0"/>
            <a:r>
              <a:rPr lang="en-US" sz="2400" dirty="0" smtClean="0"/>
              <a:t>	What is your responsibility to the class?</a:t>
            </a:r>
          </a:p>
          <a:p>
            <a:pPr marL="0" indent="0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 </a:t>
            </a:r>
            <a:r>
              <a:rPr lang="en-US" dirty="0" smtClean="0"/>
              <a:t>Tutorials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921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What are the steps of the tutorial process</a:t>
            </a:r>
            <a:r>
              <a:rPr lang="en-US" sz="2000" dirty="0" smtClean="0"/>
              <a:t>?  (see next slide)</a:t>
            </a:r>
            <a:endParaRPr lang="en-US" sz="2000" dirty="0" smtClean="0"/>
          </a:p>
          <a:p>
            <a:r>
              <a:rPr lang="en-US" dirty="0" smtClean="0"/>
              <a:t>	</a:t>
            </a:r>
            <a:r>
              <a:rPr lang="en-US" sz="2000" dirty="0" smtClean="0"/>
              <a:t>As a group put the tutorial process steps in order.  The group who gets the most correct wins a prize.</a:t>
            </a:r>
            <a:endParaRPr lang="en-US" dirty="0"/>
          </a:p>
          <a:p>
            <a:r>
              <a:rPr lang="en-US" sz="2000" dirty="0" smtClean="0"/>
              <a:t>What do you think happens before the tutorial, during the tutorial, and after the tutorial?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000" dirty="0" smtClean="0"/>
              <a:t>Explain why it is important to follow the steps.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Veterans share your experience.</a:t>
            </a:r>
            <a:endParaRPr lang="en-US" dirty="0" smtClean="0"/>
          </a:p>
          <a:p>
            <a:r>
              <a:rPr lang="en-US" sz="2000" dirty="0"/>
              <a:t>Watch Video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/>
              <a:t>While watching the video pay attention to the </a:t>
            </a:r>
            <a:r>
              <a:rPr lang="en-US" sz="2000" dirty="0" smtClean="0"/>
              <a:t>Tutorial Steps and take notes of what is done well, and what is not.  (sticky note)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10211</TotalTime>
  <Words>435</Words>
  <Application>Microsoft Macintosh PowerPoint</Application>
  <PresentationFormat>On-screen Show (4:3)</PresentationFormat>
  <Paragraphs>142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 AVID 2 WEEK 2</vt:lpstr>
      <vt:lpstr>Monday:  No School</vt:lpstr>
      <vt:lpstr>PowerPoint Presentation</vt:lpstr>
      <vt:lpstr>Tuesday:  KWL Chart</vt:lpstr>
      <vt:lpstr>PowerPoint Presentation</vt:lpstr>
      <vt:lpstr>PowerPoint Presentation</vt:lpstr>
      <vt:lpstr>Homework</vt:lpstr>
      <vt:lpstr>PowerPoint Presentation</vt:lpstr>
      <vt:lpstr>Thursday:  Tutorials Intro</vt:lpstr>
      <vt:lpstr>Thursday:  Tutorials Continued</vt:lpstr>
      <vt:lpstr>PowerPoint Presentation</vt:lpstr>
      <vt:lpstr>PowerPoint Presentation</vt:lpstr>
      <vt:lpstr>Friday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Calhoun Kerrale</cp:lastModifiedBy>
  <cp:revision>32</cp:revision>
  <dcterms:created xsi:type="dcterms:W3CDTF">2011-08-20T00:14:48Z</dcterms:created>
  <dcterms:modified xsi:type="dcterms:W3CDTF">2012-09-02T17:50:37Z</dcterms:modified>
</cp:coreProperties>
</file>