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9" r:id="rId1"/>
  </p:sldMasterIdLst>
  <p:notesMasterIdLst>
    <p:notesMasterId r:id="rId12"/>
  </p:notesMasterIdLst>
  <p:sldIdLst>
    <p:sldId id="256" r:id="rId2"/>
    <p:sldId id="292" r:id="rId3"/>
    <p:sldId id="286" r:id="rId4"/>
    <p:sldId id="288" r:id="rId5"/>
    <p:sldId id="303" r:id="rId6"/>
    <p:sldId id="304" r:id="rId7"/>
    <p:sldId id="298" r:id="rId8"/>
    <p:sldId id="297" r:id="rId9"/>
    <p:sldId id="287" r:id="rId10"/>
    <p:sldId id="28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3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DF880-5D24-884F-8AEC-40FE693A5190}" type="datetimeFigureOut">
              <a:rPr lang="en-US" smtClean="0"/>
              <a:t>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2CA8A6-BDE2-DA49-831A-629E40DE180D}" type="slidenum">
              <a:rPr lang="en-US" smtClean="0"/>
              <a:t>‹#›</a:t>
            </a:fld>
            <a:endParaRPr lang="en-US"/>
          </a:p>
        </p:txBody>
      </p:sp>
    </p:spTree>
    <p:extLst>
      <p:ext uri="{BB962C8B-B14F-4D97-AF65-F5344CB8AC3E}">
        <p14:creationId xmlns:p14="http://schemas.microsoft.com/office/powerpoint/2010/main" val="22373333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3483E2D-B19B-2A49-8C02-F08251E8CD78}" type="datetimeFigureOut">
              <a:rPr lang="en-US" smtClean="0"/>
              <a:t>2/6/13</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13483E2D-B19B-2A49-8C02-F08251E8CD78}" type="datetimeFigureOut">
              <a:rPr lang="en-US" smtClean="0"/>
              <a:t>2/6/13</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F57D4CCE-F9A8-FF4D-B906-22B641F38B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13483E2D-B19B-2A49-8C02-F08251E8CD78}" type="datetimeFigureOut">
              <a:rPr lang="en-US" smtClean="0"/>
              <a:t>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D4CCE-F9A8-FF4D-B906-22B641F38B3B}"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483E2D-B19B-2A49-8C02-F08251E8CD78}" type="datetimeFigureOut">
              <a:rPr lang="en-US" smtClean="0"/>
              <a:t>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483E2D-B19B-2A49-8C02-F08251E8CD78}" type="datetimeFigureOut">
              <a:rPr lang="en-US" smtClean="0"/>
              <a:t>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483E2D-B19B-2A49-8C02-F08251E8CD78}" type="datetimeFigureOut">
              <a:rPr lang="en-US" smtClean="0"/>
              <a:t>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483E2D-B19B-2A49-8C02-F08251E8CD78}" type="datetimeFigureOut">
              <a:rPr lang="en-US" smtClean="0"/>
              <a:t>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3483E2D-B19B-2A49-8C02-F08251E8CD78}" type="datetimeFigureOut">
              <a:rPr lang="en-US" smtClean="0"/>
              <a:t>2/6/13</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13483E2D-B19B-2A49-8C02-F08251E8CD78}" type="datetimeFigureOut">
              <a:rPr lang="en-US" smtClean="0"/>
              <a:t>2/6/13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3483E2D-B19B-2A49-8C02-F08251E8CD78}" type="datetimeFigureOut">
              <a:rPr lang="en-US" smtClean="0"/>
              <a:t>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3483E2D-B19B-2A49-8C02-F08251E8CD78}" type="datetimeFigureOut">
              <a:rPr lang="en-US" smtClean="0"/>
              <a:t>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3483E2D-B19B-2A49-8C02-F08251E8CD78}" type="datetimeFigureOut">
              <a:rPr lang="en-US" smtClean="0"/>
              <a:t>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3483E2D-B19B-2A49-8C02-F08251E8CD78}" type="datetimeFigureOut">
              <a:rPr lang="en-US" smtClean="0"/>
              <a:t>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D4CCE-F9A8-FF4D-B906-22B641F38B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13483E2D-B19B-2A49-8C02-F08251E8CD78}" type="datetimeFigureOut">
              <a:rPr lang="en-US" smtClean="0"/>
              <a:t>2/6/13</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F57D4CCE-F9A8-FF4D-B906-22B641F38B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13483E2D-B19B-2A49-8C02-F08251E8CD78}" type="datetimeFigureOut">
              <a:rPr lang="en-US" smtClean="0"/>
              <a:t>2/6/13</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F57D4CCE-F9A8-FF4D-B906-22B641F38B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ed.com/talks/drew_dudley_everyday_leadership.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AVID 2 and 3 Week 21</a:t>
            </a:r>
            <a:endParaRPr lang="en-US" dirty="0"/>
          </a:p>
        </p:txBody>
      </p:sp>
      <p:sp>
        <p:nvSpPr>
          <p:cNvPr id="3" name="Subtitle 2"/>
          <p:cNvSpPr>
            <a:spLocks noGrp="1"/>
          </p:cNvSpPr>
          <p:nvPr>
            <p:ph type="subTitle" idx="1"/>
          </p:nvPr>
        </p:nvSpPr>
        <p:spPr/>
        <p:txBody>
          <a:bodyPr/>
          <a:lstStyle/>
          <a:p>
            <a:r>
              <a:rPr lang="en-US" dirty="0" smtClean="0"/>
              <a:t>2/4/13</a:t>
            </a:r>
            <a:endParaRPr lang="en-US" dirty="0"/>
          </a:p>
        </p:txBody>
      </p:sp>
    </p:spTree>
    <p:extLst>
      <p:ext uri="{BB962C8B-B14F-4D97-AF65-F5344CB8AC3E}">
        <p14:creationId xmlns:p14="http://schemas.microsoft.com/office/powerpoint/2010/main" val="18882341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98569"/>
            <a:ext cx="7024744" cy="885930"/>
          </a:xfrm>
        </p:spPr>
        <p:txBody>
          <a:bodyPr>
            <a:normAutofit fontScale="90000"/>
          </a:bodyPr>
          <a:lstStyle/>
          <a:p>
            <a:r>
              <a:rPr lang="en-US" dirty="0" smtClean="0"/>
              <a:t>Friday:  Fun Friday!  (Collaboration)</a:t>
            </a:r>
            <a:endParaRPr lang="en-US" dirty="0"/>
          </a:p>
        </p:txBody>
      </p:sp>
      <p:sp>
        <p:nvSpPr>
          <p:cNvPr id="4" name="Content Placeholder 3"/>
          <p:cNvSpPr>
            <a:spLocks noGrp="1"/>
          </p:cNvSpPr>
          <p:nvPr>
            <p:ph idx="1"/>
          </p:nvPr>
        </p:nvSpPr>
        <p:spPr>
          <a:xfrm>
            <a:off x="773709" y="1766510"/>
            <a:ext cx="7605705" cy="4568891"/>
          </a:xfrm>
        </p:spPr>
        <p:txBody>
          <a:bodyPr>
            <a:normAutofit/>
          </a:bodyPr>
          <a:lstStyle/>
          <a:p>
            <a:r>
              <a:rPr lang="en-US" dirty="0" smtClean="0"/>
              <a:t>AVID 3 - EQ:  What qualities should a good audience have?</a:t>
            </a:r>
          </a:p>
          <a:p>
            <a:r>
              <a:rPr lang="en-US" dirty="0" smtClean="0"/>
              <a:t>TA to watch UF presentations by the freshman.</a:t>
            </a:r>
            <a:endParaRPr lang="en-US" dirty="0"/>
          </a:p>
          <a:p>
            <a:r>
              <a:rPr lang="en-US" dirty="0" smtClean="0"/>
              <a:t>AVID 2 – EQ:  How did you collaborate and work together to create a game for the class?</a:t>
            </a:r>
          </a:p>
          <a:p>
            <a:r>
              <a:rPr lang="en-US" dirty="0" smtClean="0"/>
              <a:t>Game Day!</a:t>
            </a:r>
          </a:p>
          <a:p>
            <a:endParaRPr lang="en-US" dirty="0"/>
          </a:p>
          <a:p>
            <a:endParaRPr lang="en-US" dirty="0" smtClean="0"/>
          </a:p>
        </p:txBody>
      </p:sp>
    </p:spTree>
    <p:extLst>
      <p:ext uri="{BB962C8B-B14F-4D97-AF65-F5344CB8AC3E}">
        <p14:creationId xmlns:p14="http://schemas.microsoft.com/office/powerpoint/2010/main" val="42384179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295571"/>
            <a:ext cx="7024744" cy="1109895"/>
          </a:xfrm>
        </p:spPr>
        <p:txBody>
          <a:bodyPr>
            <a:normAutofit fontScale="90000"/>
          </a:bodyPr>
          <a:lstStyle/>
          <a:p>
            <a:r>
              <a:rPr lang="en-US" sz="4000" dirty="0" smtClean="0"/>
              <a:t>Monday:  </a:t>
            </a:r>
            <a:r>
              <a:rPr lang="en-US" sz="4000" dirty="0" err="1" smtClean="0"/>
              <a:t>Bellwork</a:t>
            </a:r>
            <a:r>
              <a:rPr lang="en-US" sz="4000" dirty="0" smtClean="0"/>
              <a:t>  (</a:t>
            </a:r>
            <a:r>
              <a:rPr lang="en-US" sz="4000" dirty="0" err="1" smtClean="0"/>
              <a:t>Inquiry&amp;Organization</a:t>
            </a:r>
            <a:r>
              <a:rPr lang="en-US" sz="4000" dirty="0" smtClean="0"/>
              <a:t>)</a:t>
            </a:r>
            <a:endParaRPr lang="en-US" sz="4000" dirty="0"/>
          </a:p>
        </p:txBody>
      </p:sp>
      <p:sp>
        <p:nvSpPr>
          <p:cNvPr id="3" name="Content Placeholder 2"/>
          <p:cNvSpPr>
            <a:spLocks noGrp="1"/>
          </p:cNvSpPr>
          <p:nvPr>
            <p:ph idx="1"/>
          </p:nvPr>
        </p:nvSpPr>
        <p:spPr>
          <a:xfrm>
            <a:off x="362857" y="1197429"/>
            <a:ext cx="8527143" cy="5170714"/>
          </a:xfrm>
        </p:spPr>
        <p:txBody>
          <a:bodyPr>
            <a:normAutofit/>
          </a:bodyPr>
          <a:lstStyle/>
          <a:p>
            <a:pPr marL="0" indent="0">
              <a:buNone/>
            </a:pPr>
            <a:r>
              <a:rPr lang="en-US" b="1" dirty="0" smtClean="0">
                <a:solidFill>
                  <a:srgbClr val="FFFFFF"/>
                </a:solidFill>
              </a:rPr>
              <a:t>DUE NOW:</a:t>
            </a:r>
          </a:p>
          <a:p>
            <a:pPr marL="0" indent="0">
              <a:buNone/>
            </a:pPr>
            <a:r>
              <a:rPr lang="en-US" b="1" dirty="0" smtClean="0">
                <a:solidFill>
                  <a:schemeClr val="tx1"/>
                </a:solidFill>
              </a:rPr>
              <a:t>GET OUT AND GET READY:  </a:t>
            </a:r>
          </a:p>
          <a:p>
            <a:r>
              <a:rPr lang="en-US" dirty="0" smtClean="0">
                <a:solidFill>
                  <a:schemeClr val="tx1"/>
                </a:solidFill>
              </a:rPr>
              <a:t>Create your EQ Chart for this week</a:t>
            </a:r>
          </a:p>
          <a:p>
            <a:r>
              <a:rPr lang="en-US" dirty="0" smtClean="0">
                <a:solidFill>
                  <a:schemeClr val="tx1"/>
                </a:solidFill>
              </a:rPr>
              <a:t>EQ:  What makes a leader?</a:t>
            </a:r>
          </a:p>
          <a:p>
            <a:r>
              <a:rPr lang="en-US" dirty="0" smtClean="0">
                <a:solidFill>
                  <a:schemeClr val="tx1"/>
                </a:solidFill>
              </a:rPr>
              <a:t>Planner Check!</a:t>
            </a:r>
          </a:p>
          <a:p>
            <a:pPr lvl="1"/>
            <a:r>
              <a:rPr lang="en-US" dirty="0" smtClean="0">
                <a:solidFill>
                  <a:schemeClr val="tx1"/>
                </a:solidFill>
              </a:rPr>
              <a:t>Tuesday TRF:  Math or Science – New Form Introduction</a:t>
            </a:r>
          </a:p>
          <a:p>
            <a:pPr lvl="1"/>
            <a:r>
              <a:rPr lang="en-US" dirty="0" smtClean="0">
                <a:solidFill>
                  <a:schemeClr val="tx1"/>
                </a:solidFill>
              </a:rPr>
              <a:t>Thursday TRF:  Choice – New Form Introduction</a:t>
            </a:r>
          </a:p>
          <a:p>
            <a:pPr marL="0" indent="0">
              <a:buNone/>
            </a:pPr>
            <a:r>
              <a:rPr lang="en-US" dirty="0" smtClean="0">
                <a:solidFill>
                  <a:schemeClr val="tx1"/>
                </a:solidFill>
              </a:rPr>
              <a:t> </a:t>
            </a:r>
          </a:p>
          <a:p>
            <a:endParaRPr lang="en-US" dirty="0">
              <a:solidFill>
                <a:srgbClr val="FFFFFF"/>
              </a:solidFill>
            </a:endParaRPr>
          </a:p>
        </p:txBody>
      </p:sp>
    </p:spTree>
    <p:extLst>
      <p:ext uri="{BB962C8B-B14F-4D97-AF65-F5344CB8AC3E}">
        <p14:creationId xmlns:p14="http://schemas.microsoft.com/office/powerpoint/2010/main" val="9111905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54" y="428651"/>
            <a:ext cx="7543800" cy="914400"/>
          </a:xfrm>
        </p:spPr>
        <p:txBody>
          <a:bodyPr>
            <a:normAutofit/>
          </a:bodyPr>
          <a:lstStyle/>
          <a:p>
            <a:r>
              <a:rPr lang="en-US" dirty="0" smtClean="0">
                <a:solidFill>
                  <a:srgbClr val="103154"/>
                </a:solidFill>
              </a:rPr>
              <a:t>VOCABULARY FUN!!  </a:t>
            </a:r>
            <a:endParaRPr lang="en-US" dirty="0">
              <a:solidFill>
                <a:srgbClr val="103154"/>
              </a:solidFill>
            </a:endParaRPr>
          </a:p>
        </p:txBody>
      </p:sp>
      <p:sp>
        <p:nvSpPr>
          <p:cNvPr id="3" name="Content Placeholder 2"/>
          <p:cNvSpPr>
            <a:spLocks noGrp="1"/>
          </p:cNvSpPr>
          <p:nvPr>
            <p:ph idx="1"/>
          </p:nvPr>
        </p:nvSpPr>
        <p:spPr>
          <a:xfrm>
            <a:off x="822960" y="1100628"/>
            <a:ext cx="7520940" cy="4739074"/>
          </a:xfrm>
        </p:spPr>
        <p:txBody>
          <a:bodyPr>
            <a:normAutofit/>
          </a:bodyPr>
          <a:lstStyle/>
          <a:p>
            <a:endParaRPr lang="en-US" sz="2800" dirty="0" smtClean="0">
              <a:solidFill>
                <a:srgbClr val="FFFFFF"/>
              </a:solidFill>
            </a:endParaRPr>
          </a:p>
          <a:p>
            <a:r>
              <a:rPr lang="en-US" sz="2800" dirty="0" smtClean="0">
                <a:solidFill>
                  <a:srgbClr val="103154"/>
                </a:solidFill>
              </a:rPr>
              <a:t>Create a crossword puzzle including definitions for each of the following words.</a:t>
            </a:r>
          </a:p>
          <a:p>
            <a:r>
              <a:rPr lang="en-US" sz="2800" dirty="0" smtClean="0">
                <a:solidFill>
                  <a:srgbClr val="103154"/>
                </a:solidFill>
              </a:rPr>
              <a:t>Superfluous, Prosperity, Foster, Exemplary,  Conditional, Camaraderie, Condescending, Asylum, Arid, Anachronistic</a:t>
            </a:r>
          </a:p>
          <a:p>
            <a:r>
              <a:rPr lang="en-US" sz="2800" dirty="0" smtClean="0">
                <a:solidFill>
                  <a:srgbClr val="103154"/>
                </a:solidFill>
              </a:rPr>
              <a:t>NO COPY AND PASTE!!!</a:t>
            </a:r>
          </a:p>
          <a:p>
            <a:endParaRPr lang="en-US" sz="2400" dirty="0">
              <a:solidFill>
                <a:srgbClr val="FFFFFF"/>
              </a:solidFill>
            </a:endParaRPr>
          </a:p>
          <a:p>
            <a:pPr marL="0" indent="0">
              <a:buNone/>
            </a:pPr>
            <a:endParaRPr lang="en-US" sz="2400" dirty="0" smtClean="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7988178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75"/>
            <a:ext cx="8229600" cy="789805"/>
          </a:xfrm>
        </p:spPr>
        <p:txBody>
          <a:bodyPr>
            <a:normAutofit/>
          </a:bodyPr>
          <a:lstStyle/>
          <a:p>
            <a:r>
              <a:rPr lang="en-US" dirty="0" smtClean="0">
                <a:solidFill>
                  <a:schemeClr val="tx1"/>
                </a:solidFill>
              </a:rPr>
              <a:t>Housekeeping</a:t>
            </a:r>
            <a:endParaRPr lang="en-US" dirty="0">
              <a:solidFill>
                <a:schemeClr val="tx1"/>
              </a:solidFill>
            </a:endParaRPr>
          </a:p>
        </p:txBody>
      </p:sp>
      <p:sp>
        <p:nvSpPr>
          <p:cNvPr id="3" name="Content Placeholder 2"/>
          <p:cNvSpPr>
            <a:spLocks noGrp="1"/>
          </p:cNvSpPr>
          <p:nvPr>
            <p:ph idx="1"/>
          </p:nvPr>
        </p:nvSpPr>
        <p:spPr>
          <a:xfrm>
            <a:off x="169333" y="1682750"/>
            <a:ext cx="8974667" cy="4937126"/>
          </a:xfrm>
        </p:spPr>
        <p:txBody>
          <a:bodyPr numCol="2">
            <a:normAutofit fontScale="32500" lnSpcReduction="20000"/>
          </a:bodyPr>
          <a:lstStyle/>
          <a:p>
            <a:pPr marL="0" indent="0">
              <a:lnSpc>
                <a:spcPct val="80000"/>
              </a:lnSpc>
              <a:buNone/>
            </a:pPr>
            <a:r>
              <a:rPr lang="en-US" sz="8600" b="1" dirty="0" smtClean="0">
                <a:solidFill>
                  <a:srgbClr val="103154"/>
                </a:solidFill>
              </a:rPr>
              <a:t>Chocolate Money for 1 box   due this week!</a:t>
            </a:r>
            <a:endParaRPr lang="en-US" sz="8600" b="1" dirty="0">
              <a:solidFill>
                <a:srgbClr val="103154"/>
              </a:solidFill>
            </a:endParaRPr>
          </a:p>
          <a:p>
            <a:pPr marL="0" indent="0">
              <a:lnSpc>
                <a:spcPct val="80000"/>
              </a:lnSpc>
              <a:buNone/>
            </a:pPr>
            <a:r>
              <a:rPr lang="en-US" sz="8600" b="1" dirty="0" smtClean="0">
                <a:solidFill>
                  <a:srgbClr val="103154"/>
                </a:solidFill>
              </a:rPr>
              <a:t>Field trip forms due Wednesday</a:t>
            </a:r>
          </a:p>
          <a:p>
            <a:pPr marL="0" indent="0">
              <a:lnSpc>
                <a:spcPct val="110000"/>
              </a:lnSpc>
              <a:buNone/>
            </a:pPr>
            <a:r>
              <a:rPr lang="en-US" sz="7400" dirty="0" smtClean="0">
                <a:solidFill>
                  <a:srgbClr val="103154"/>
                </a:solidFill>
              </a:rPr>
              <a:t>Homework Due Dates </a:t>
            </a:r>
          </a:p>
          <a:p>
            <a:pPr marL="0" indent="0">
              <a:lnSpc>
                <a:spcPct val="80000"/>
              </a:lnSpc>
              <a:buNone/>
            </a:pPr>
            <a:r>
              <a:rPr lang="en-US" sz="7400" dirty="0">
                <a:solidFill>
                  <a:srgbClr val="103154"/>
                </a:solidFill>
              </a:rPr>
              <a:t>Mon:  Essential </a:t>
            </a:r>
            <a:r>
              <a:rPr lang="en-US" sz="7400" dirty="0" smtClean="0">
                <a:solidFill>
                  <a:srgbClr val="103154"/>
                </a:solidFill>
              </a:rPr>
              <a:t>Question</a:t>
            </a:r>
          </a:p>
          <a:p>
            <a:pPr marL="0" indent="0">
              <a:lnSpc>
                <a:spcPct val="80000"/>
              </a:lnSpc>
              <a:buNone/>
            </a:pPr>
            <a:r>
              <a:rPr lang="en-US" sz="7400" dirty="0" smtClean="0">
                <a:solidFill>
                  <a:srgbClr val="103154"/>
                </a:solidFill>
              </a:rPr>
              <a:t>Tues: TRF – Math/Science</a:t>
            </a:r>
          </a:p>
          <a:p>
            <a:pPr marL="0" indent="0">
              <a:lnSpc>
                <a:spcPct val="80000"/>
              </a:lnSpc>
              <a:buNone/>
            </a:pPr>
            <a:r>
              <a:rPr lang="en-US" sz="7400" dirty="0" smtClean="0">
                <a:solidFill>
                  <a:srgbClr val="103154"/>
                </a:solidFill>
              </a:rPr>
              <a:t>Plan of Action</a:t>
            </a:r>
          </a:p>
          <a:p>
            <a:pPr marL="0" indent="0">
              <a:lnSpc>
                <a:spcPct val="80000"/>
              </a:lnSpc>
              <a:buNone/>
            </a:pPr>
            <a:r>
              <a:rPr lang="en-US" sz="7400" dirty="0" smtClean="0">
                <a:solidFill>
                  <a:srgbClr val="103154"/>
                </a:solidFill>
              </a:rPr>
              <a:t>Wed:  TRF Reflection</a:t>
            </a:r>
          </a:p>
          <a:p>
            <a:pPr marL="0" indent="0">
              <a:lnSpc>
                <a:spcPct val="80000"/>
              </a:lnSpc>
              <a:buNone/>
            </a:pPr>
            <a:r>
              <a:rPr lang="en-US" sz="7400" dirty="0" smtClean="0">
                <a:solidFill>
                  <a:srgbClr val="103154"/>
                </a:solidFill>
              </a:rPr>
              <a:t>Thurs:  TRF – Choice</a:t>
            </a:r>
            <a:endParaRPr lang="en-US" sz="7400" dirty="0">
              <a:solidFill>
                <a:srgbClr val="103154"/>
              </a:solidFill>
            </a:endParaRPr>
          </a:p>
          <a:p>
            <a:pPr marL="0" indent="0">
              <a:lnSpc>
                <a:spcPct val="80000"/>
              </a:lnSpc>
              <a:buNone/>
            </a:pPr>
            <a:r>
              <a:rPr lang="en-US" sz="7400" dirty="0" smtClean="0">
                <a:solidFill>
                  <a:srgbClr val="103154"/>
                </a:solidFill>
              </a:rPr>
              <a:t>Fri:  TRF Reflection/</a:t>
            </a:r>
            <a:r>
              <a:rPr lang="en-US" sz="7400" dirty="0" smtClean="0">
                <a:solidFill>
                  <a:srgbClr val="103154"/>
                </a:solidFill>
                <a:cs typeface="Apple Casual"/>
              </a:rPr>
              <a:t>Vocab</a:t>
            </a:r>
            <a:endParaRPr lang="en-US" sz="7400" dirty="0">
              <a:solidFill>
                <a:srgbClr val="103154"/>
              </a:solidFill>
              <a:cs typeface="Apple Casual"/>
            </a:endParaRPr>
          </a:p>
          <a:p>
            <a:pPr marL="0" indent="0">
              <a:buNone/>
            </a:pPr>
            <a:r>
              <a:rPr lang="en-US" sz="9600" b="1" u="sng" dirty="0" smtClean="0">
                <a:solidFill>
                  <a:srgbClr val="103154"/>
                </a:solidFill>
                <a:cs typeface="Apple Casual"/>
              </a:rPr>
              <a:t>NHS Tutoring on Wednesday</a:t>
            </a:r>
          </a:p>
          <a:p>
            <a:pPr marL="0" indent="0">
              <a:buNone/>
            </a:pPr>
            <a:r>
              <a:rPr lang="en-US" sz="9600" dirty="0" err="1" smtClean="0">
                <a:solidFill>
                  <a:srgbClr val="103154"/>
                </a:solidFill>
                <a:cs typeface="Apple Casual"/>
              </a:rPr>
              <a:t>Homefun</a:t>
            </a:r>
            <a:r>
              <a:rPr lang="en-US" sz="9600" dirty="0" smtClean="0">
                <a:solidFill>
                  <a:srgbClr val="103154"/>
                </a:solidFill>
                <a:cs typeface="Apple Casual"/>
              </a:rPr>
              <a:t> AVID3- </a:t>
            </a:r>
          </a:p>
          <a:p>
            <a:pPr marL="0" indent="0">
              <a:buNone/>
            </a:pPr>
            <a:r>
              <a:rPr lang="en-US" sz="9600" dirty="0" err="1" smtClean="0">
                <a:solidFill>
                  <a:srgbClr val="103154"/>
                </a:solidFill>
                <a:cs typeface="Apple Casual"/>
              </a:rPr>
              <a:t>Homefun</a:t>
            </a:r>
            <a:r>
              <a:rPr lang="en-US" sz="9600" dirty="0" smtClean="0">
                <a:solidFill>
                  <a:srgbClr val="103154"/>
                </a:solidFill>
                <a:cs typeface="Apple Casual"/>
              </a:rPr>
              <a:t> AVID2-</a:t>
            </a:r>
          </a:p>
          <a:p>
            <a:pPr marL="0" indent="0">
              <a:buNone/>
            </a:pPr>
            <a:r>
              <a:rPr lang="en-US" sz="9600" dirty="0" smtClean="0">
                <a:solidFill>
                  <a:srgbClr val="103154"/>
                </a:solidFill>
                <a:latin typeface="Apple Casual"/>
                <a:cs typeface="Apple Casual"/>
              </a:rPr>
              <a:t>Congrats </a:t>
            </a:r>
            <a:r>
              <a:rPr lang="en-US" sz="9600" dirty="0">
                <a:solidFill>
                  <a:srgbClr val="103154"/>
                </a:solidFill>
                <a:latin typeface="Apple Casual"/>
                <a:cs typeface="Apple Casual"/>
              </a:rPr>
              <a:t>to ALL!!</a:t>
            </a:r>
            <a:r>
              <a:rPr lang="en-US" sz="9600" dirty="0" smtClean="0">
                <a:solidFill>
                  <a:srgbClr val="103154"/>
                </a:solidFill>
                <a:latin typeface="Apple Casual"/>
                <a:cs typeface="Apple Casual"/>
              </a:rPr>
              <a:t>!</a:t>
            </a:r>
            <a:endParaRPr lang="en-US" sz="9600" dirty="0">
              <a:solidFill>
                <a:srgbClr val="103154"/>
              </a:solidFill>
              <a:latin typeface="Apple Casual"/>
              <a:cs typeface="Apple Casual"/>
            </a:endParaRPr>
          </a:p>
          <a:p>
            <a:pPr marL="0" indent="0">
              <a:lnSpc>
                <a:spcPct val="60000"/>
              </a:lnSpc>
              <a:buNone/>
            </a:pPr>
            <a:r>
              <a:rPr lang="en-US" sz="9600" dirty="0" smtClean="0">
                <a:solidFill>
                  <a:srgbClr val="103154"/>
                </a:solidFill>
              </a:rPr>
              <a:t>Scoreboard Update? </a:t>
            </a:r>
            <a:endParaRPr lang="en-US" sz="9600" dirty="0">
              <a:solidFill>
                <a:srgbClr val="103154"/>
              </a:solidFill>
            </a:endParaRPr>
          </a:p>
          <a:p>
            <a:pPr marL="0" indent="0">
              <a:lnSpc>
                <a:spcPct val="60000"/>
              </a:lnSpc>
              <a:buNone/>
            </a:pPr>
            <a:r>
              <a:rPr lang="en-US" sz="9600" dirty="0" smtClean="0">
                <a:solidFill>
                  <a:srgbClr val="103154"/>
                </a:solidFill>
              </a:rPr>
              <a:t>Proud Board Moments?</a:t>
            </a:r>
          </a:p>
          <a:p>
            <a:pPr marL="0" indent="0">
              <a:lnSpc>
                <a:spcPct val="60000"/>
              </a:lnSpc>
              <a:buNone/>
            </a:pPr>
            <a:r>
              <a:rPr lang="en-US" sz="9600" dirty="0" smtClean="0">
                <a:solidFill>
                  <a:srgbClr val="103154"/>
                </a:solidFill>
              </a:rPr>
              <a:t>Birthdays?</a:t>
            </a:r>
            <a:endParaRPr lang="en-US" sz="9600" dirty="0">
              <a:solidFill>
                <a:srgbClr val="103154"/>
              </a:solidFill>
            </a:endParaRPr>
          </a:p>
          <a:p>
            <a:endParaRPr lang="en-US" dirty="0" smtClean="0">
              <a:solidFill>
                <a:srgbClr val="103154"/>
              </a:solidFill>
            </a:endParaRPr>
          </a:p>
          <a:p>
            <a:endParaRPr lang="en-US" dirty="0">
              <a:solidFill>
                <a:srgbClr val="103154"/>
              </a:solidFill>
            </a:endParaRPr>
          </a:p>
        </p:txBody>
      </p:sp>
    </p:spTree>
    <p:extLst>
      <p:ext uri="{BB962C8B-B14F-4D97-AF65-F5344CB8AC3E}">
        <p14:creationId xmlns:p14="http://schemas.microsoft.com/office/powerpoint/2010/main" val="11831647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Classwork  AVID 2 and 3</a:t>
            </a:r>
            <a:endParaRPr lang="en-US" dirty="0"/>
          </a:p>
        </p:txBody>
      </p:sp>
      <p:sp>
        <p:nvSpPr>
          <p:cNvPr id="3" name="Content Placeholder 2"/>
          <p:cNvSpPr>
            <a:spLocks noGrp="1"/>
          </p:cNvSpPr>
          <p:nvPr>
            <p:ph idx="1"/>
          </p:nvPr>
        </p:nvSpPr>
        <p:spPr>
          <a:xfrm>
            <a:off x="321733" y="1949824"/>
            <a:ext cx="8041218" cy="4704976"/>
          </a:xfrm>
        </p:spPr>
        <p:txBody>
          <a:bodyPr>
            <a:normAutofit lnSpcReduction="10000"/>
          </a:bodyPr>
          <a:lstStyle/>
          <a:p>
            <a:pPr marL="0" indent="0">
              <a:buNone/>
            </a:pPr>
            <a:r>
              <a:rPr lang="en-US" dirty="0" smtClean="0"/>
              <a:t>Define leadership.  How would you rate yourself as a leader?</a:t>
            </a:r>
          </a:p>
          <a:p>
            <a:pPr marL="0" indent="0">
              <a:buNone/>
            </a:pPr>
            <a:r>
              <a:rPr lang="en-US" dirty="0" smtClean="0"/>
              <a:t>What are the characteristics of a leader?  </a:t>
            </a:r>
          </a:p>
          <a:p>
            <a:pPr marL="0" indent="0">
              <a:buNone/>
            </a:pPr>
            <a:r>
              <a:rPr lang="en-US" dirty="0" smtClean="0"/>
              <a:t>With your group create a list of 20 characteristics of a leader.  Stick note share.</a:t>
            </a:r>
          </a:p>
          <a:p>
            <a:pPr marL="0" indent="0">
              <a:buNone/>
            </a:pPr>
            <a:r>
              <a:rPr lang="en-US" dirty="0" smtClean="0"/>
              <a:t>What is the difference between positive and negative leaders?  Make a list of 5 people who are positive, and negative leaders.  Who would you rather have as a leader and why?  What careers do these leaders have?  What career are you thinking of and what leadership opportunities do you think you will have in this career?  </a:t>
            </a:r>
          </a:p>
          <a:p>
            <a:pPr marL="0" indent="0">
              <a:buNone/>
            </a:pPr>
            <a:r>
              <a:rPr lang="en-US" dirty="0" smtClean="0"/>
              <a:t>What type of leadership position could you take on campus or in your activities?</a:t>
            </a:r>
          </a:p>
          <a:p>
            <a:pPr marL="0" indent="0">
              <a:buNone/>
            </a:pPr>
            <a:endParaRPr lang="en-US" dirty="0" smtClean="0"/>
          </a:p>
        </p:txBody>
      </p:sp>
    </p:spTree>
    <p:extLst>
      <p:ext uri="{BB962C8B-B14F-4D97-AF65-F5344CB8AC3E}">
        <p14:creationId xmlns:p14="http://schemas.microsoft.com/office/powerpoint/2010/main" val="36360123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Tuesday;  Tutorials!  (Inquiry, Collaboration)  Math</a:t>
            </a:r>
            <a:endParaRPr lang="en-US" dirty="0"/>
          </a:p>
        </p:txBody>
      </p:sp>
      <p:sp>
        <p:nvSpPr>
          <p:cNvPr id="3" name="Content Placeholder 2"/>
          <p:cNvSpPr>
            <a:spLocks noGrp="1"/>
          </p:cNvSpPr>
          <p:nvPr>
            <p:ph idx="1"/>
          </p:nvPr>
        </p:nvSpPr>
        <p:spPr>
          <a:xfrm>
            <a:off x="571500" y="1676697"/>
            <a:ext cx="8001000" cy="4815662"/>
          </a:xfrm>
        </p:spPr>
        <p:txBody>
          <a:bodyPr>
            <a:normAutofit/>
          </a:bodyPr>
          <a:lstStyle/>
          <a:p>
            <a:r>
              <a:rPr lang="en-US" b="1" dirty="0" smtClean="0"/>
              <a:t>EQ:  How does inquiry help me?  How well do I collaborate?</a:t>
            </a:r>
          </a:p>
          <a:p>
            <a:endParaRPr lang="en-US" b="1" dirty="0"/>
          </a:p>
          <a:p>
            <a:endParaRPr lang="en-US" b="1" dirty="0"/>
          </a:p>
          <a:p>
            <a:endParaRPr lang="en-US" b="1" dirty="0" smtClean="0"/>
          </a:p>
        </p:txBody>
      </p:sp>
      <p:pic>
        <p:nvPicPr>
          <p:cNvPr id="4" name="Picture 3"/>
          <p:cNvPicPr>
            <a:picLocks noChangeAspect="1"/>
          </p:cNvPicPr>
          <p:nvPr/>
        </p:nvPicPr>
        <p:blipFill>
          <a:blip r:embed="rId2"/>
          <a:stretch>
            <a:fillRect/>
          </a:stretch>
        </p:blipFill>
        <p:spPr>
          <a:xfrm>
            <a:off x="2844800" y="2386610"/>
            <a:ext cx="3162300" cy="4105749"/>
          </a:xfrm>
          <a:prstGeom prst="rect">
            <a:avLst/>
          </a:prstGeom>
        </p:spPr>
      </p:pic>
    </p:spTree>
    <p:extLst>
      <p:ext uri="{BB962C8B-B14F-4D97-AF65-F5344CB8AC3E}">
        <p14:creationId xmlns:p14="http://schemas.microsoft.com/office/powerpoint/2010/main" val="14998902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Wednesday:  </a:t>
            </a:r>
            <a:r>
              <a:rPr lang="en-US" dirty="0" err="1" smtClean="0"/>
              <a:t>Bellwork</a:t>
            </a:r>
            <a:r>
              <a:rPr lang="en-US" dirty="0" smtClean="0"/>
              <a:t>  (Writing)</a:t>
            </a:r>
            <a:endParaRPr lang="en-US" dirty="0"/>
          </a:p>
        </p:txBody>
      </p:sp>
      <p:sp>
        <p:nvSpPr>
          <p:cNvPr id="3" name="Content Placeholder 2"/>
          <p:cNvSpPr>
            <a:spLocks noGrp="1"/>
          </p:cNvSpPr>
          <p:nvPr>
            <p:ph idx="1"/>
          </p:nvPr>
        </p:nvSpPr>
        <p:spPr>
          <a:xfrm>
            <a:off x="779463" y="1949824"/>
            <a:ext cx="3657070" cy="4007224"/>
          </a:xfrm>
        </p:spPr>
        <p:txBody>
          <a:bodyPr/>
          <a:lstStyle/>
          <a:p>
            <a:r>
              <a:rPr lang="en-US" dirty="0" err="1" smtClean="0"/>
              <a:t>Quickwrite</a:t>
            </a:r>
            <a:r>
              <a:rPr lang="en-US" dirty="0" smtClean="0"/>
              <a:t>:  Write SILENTLY and CONTINUOUSLY for 5 minutes!</a:t>
            </a:r>
          </a:p>
          <a:p>
            <a:r>
              <a:rPr lang="en-US" dirty="0" smtClean="0"/>
              <a:t>What does this quote mean to you, and your future goals?</a:t>
            </a:r>
          </a:p>
          <a:p>
            <a:endParaRPr lang="en-US" dirty="0"/>
          </a:p>
          <a:p>
            <a:endParaRPr lang="en-US" dirty="0"/>
          </a:p>
        </p:txBody>
      </p:sp>
      <p:sp>
        <p:nvSpPr>
          <p:cNvPr id="4" name="TextBox 3"/>
          <p:cNvSpPr txBox="1"/>
          <p:nvPr/>
        </p:nvSpPr>
        <p:spPr>
          <a:xfrm>
            <a:off x="3453528" y="2982204"/>
            <a:ext cx="184666" cy="369332"/>
          </a:xfrm>
          <a:prstGeom prst="rect">
            <a:avLst/>
          </a:prstGeom>
          <a:noFill/>
        </p:spPr>
        <p:txBody>
          <a:bodyPr wrap="none" rtlCol="0">
            <a:spAutoFit/>
          </a:bodyPr>
          <a:lstStyle/>
          <a:p>
            <a:endParaRPr lang="en-US" dirty="0"/>
          </a:p>
        </p:txBody>
      </p:sp>
      <p:pic>
        <p:nvPicPr>
          <p:cNvPr id="5" name="Picture 4"/>
          <p:cNvPicPr>
            <a:picLocks noChangeAspect="1"/>
          </p:cNvPicPr>
          <p:nvPr/>
        </p:nvPicPr>
        <p:blipFill>
          <a:blip r:embed="rId2"/>
          <a:stretch>
            <a:fillRect/>
          </a:stretch>
        </p:blipFill>
        <p:spPr>
          <a:xfrm>
            <a:off x="4605868" y="1760903"/>
            <a:ext cx="3909484" cy="4845571"/>
          </a:xfrm>
          <a:prstGeom prst="rect">
            <a:avLst/>
          </a:prstGeom>
        </p:spPr>
      </p:pic>
    </p:spTree>
    <p:extLst>
      <p:ext uri="{BB962C8B-B14F-4D97-AF65-F5344CB8AC3E}">
        <p14:creationId xmlns:p14="http://schemas.microsoft.com/office/powerpoint/2010/main" val="27785687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7"/>
            <a:ext cx="8001000" cy="1352019"/>
          </a:xfrm>
        </p:spPr>
        <p:txBody>
          <a:bodyPr>
            <a:normAutofit/>
          </a:bodyPr>
          <a:lstStyle/>
          <a:p>
            <a:r>
              <a:rPr lang="en-US" dirty="0" smtClean="0"/>
              <a:t>Wednesday:  Classwork  AVID 2 and 3</a:t>
            </a:r>
            <a:endParaRPr lang="en-US" dirty="0"/>
          </a:p>
        </p:txBody>
      </p:sp>
      <p:sp>
        <p:nvSpPr>
          <p:cNvPr id="3" name="Content Placeholder 2"/>
          <p:cNvSpPr>
            <a:spLocks noGrp="1"/>
          </p:cNvSpPr>
          <p:nvPr>
            <p:ph idx="1"/>
          </p:nvPr>
        </p:nvSpPr>
        <p:spPr>
          <a:xfrm>
            <a:off x="263908" y="1626657"/>
            <a:ext cx="8593504" cy="4858810"/>
          </a:xfrm>
        </p:spPr>
        <p:txBody>
          <a:bodyPr>
            <a:normAutofit fontScale="92500" lnSpcReduction="20000"/>
          </a:bodyPr>
          <a:lstStyle/>
          <a:p>
            <a:r>
              <a:rPr lang="en-US" b="1" dirty="0" smtClean="0"/>
              <a:t>EQ:  What is leadership?</a:t>
            </a:r>
          </a:p>
          <a:p>
            <a:r>
              <a:rPr lang="en-US" b="1" dirty="0" smtClean="0"/>
              <a:t>“</a:t>
            </a:r>
            <a:r>
              <a:rPr lang="en-US" dirty="0"/>
              <a:t>Our chief want is someone who will inspire us to be what we know we could be.” (R.W. Emerson) </a:t>
            </a:r>
          </a:p>
          <a:p>
            <a:r>
              <a:rPr lang="en-US" dirty="0"/>
              <a:t>“All leadership is influence.” (John Maxwell</a:t>
            </a:r>
            <a:r>
              <a:rPr lang="en-US" dirty="0" smtClean="0"/>
              <a:t>)</a:t>
            </a:r>
            <a:r>
              <a:rPr lang="en-US" dirty="0"/>
              <a:t> </a:t>
            </a:r>
          </a:p>
          <a:p>
            <a:r>
              <a:rPr lang="en-US" dirty="0"/>
              <a:t>“Leadership cannot really be taught.  It can only be learned.” (Harold Green</a:t>
            </a:r>
            <a:r>
              <a:rPr lang="en-US" dirty="0" smtClean="0"/>
              <a:t>)</a:t>
            </a:r>
            <a:endParaRPr lang="en-US" dirty="0"/>
          </a:p>
          <a:p>
            <a:r>
              <a:rPr lang="en-US" dirty="0" smtClean="0"/>
              <a:t>Write a 5 paragraph essay - Choose the quote that you think represents leadership the most.  What about this quote speaks to you about leadership?  How does this quote apply to you?  Incorporate your notes in your essay.</a:t>
            </a:r>
          </a:p>
          <a:p>
            <a:r>
              <a:rPr lang="en-US" dirty="0" smtClean="0"/>
              <a:t>TED Talk on leadership – Cornell Note Taking</a:t>
            </a:r>
          </a:p>
          <a:p>
            <a:r>
              <a:rPr lang="en-US" dirty="0">
                <a:hlinkClick r:id="rId2"/>
              </a:rPr>
              <a:t>http://www.ted.com/talks/</a:t>
            </a:r>
            <a:r>
              <a:rPr lang="en-US" dirty="0" smtClean="0">
                <a:hlinkClick r:id="rId2"/>
              </a:rPr>
              <a:t>drew_dudley_everyday_leadership.html</a:t>
            </a:r>
            <a:endParaRPr lang="en-US" dirty="0" smtClean="0"/>
          </a:p>
          <a:p>
            <a:r>
              <a:rPr lang="en-US" dirty="0"/>
              <a:t>http://</a:t>
            </a:r>
            <a:r>
              <a:rPr lang="en-US" dirty="0" err="1"/>
              <a:t>www.ted.com</a:t>
            </a:r>
            <a:r>
              <a:rPr lang="en-US" dirty="0"/>
              <a:t>/talks/</a:t>
            </a:r>
            <a:r>
              <a:rPr lang="en-US" dirty="0" err="1"/>
              <a:t>derek_sivers_how_to_start_a_movement.html?quote</a:t>
            </a:r>
            <a:r>
              <a:rPr lang="en-US" dirty="0"/>
              <a:t>=679</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6842286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98474" y="484094"/>
            <a:ext cx="7556313" cy="1116106"/>
          </a:xfrm>
          <a:prstGeom prst="rect">
            <a:avLst/>
          </a:prstGeom>
        </p:spPr>
        <p:txBody>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rgbClr val="000000"/>
                </a:solidFill>
              </a:rPr>
              <a:t>Bell Ringer Thursday</a:t>
            </a:r>
          </a:p>
          <a:p>
            <a:r>
              <a:rPr lang="en-US" dirty="0"/>
              <a:t>(Inquiry, Collaboration) </a:t>
            </a:r>
            <a:endParaRPr lang="en-US" dirty="0">
              <a:solidFill>
                <a:srgbClr val="000000"/>
              </a:solidFill>
            </a:endParaRPr>
          </a:p>
        </p:txBody>
      </p:sp>
      <p:sp>
        <p:nvSpPr>
          <p:cNvPr id="12" name="Content Placeholder 2"/>
          <p:cNvSpPr txBox="1">
            <a:spLocks/>
          </p:cNvSpPr>
          <p:nvPr/>
        </p:nvSpPr>
        <p:spPr>
          <a:xfrm>
            <a:off x="498474" y="1845733"/>
            <a:ext cx="4566894" cy="4532460"/>
          </a:xfrm>
          <a:prstGeom prst="rect">
            <a:avLst/>
          </a:prstGeom>
        </p:spPr>
        <p:txBody>
          <a:bodyPr>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sz="2800" dirty="0" smtClean="0">
                <a:solidFill>
                  <a:srgbClr val="000000"/>
                </a:solidFill>
              </a:rPr>
              <a:t>Essential Question:  How does inquiry help me?  How well do I collaborate?</a:t>
            </a:r>
          </a:p>
          <a:p>
            <a:endParaRPr lang="en-US" sz="2800" dirty="0">
              <a:solidFill>
                <a:srgbClr val="000000"/>
              </a:solidFill>
            </a:endParaRPr>
          </a:p>
          <a:p>
            <a:r>
              <a:rPr lang="en-US" sz="2800" dirty="0" smtClean="0">
                <a:solidFill>
                  <a:srgbClr val="000000"/>
                </a:solidFill>
              </a:rPr>
              <a:t>TRF Due:  Choice</a:t>
            </a:r>
          </a:p>
          <a:p>
            <a:endParaRPr lang="en-US" sz="2800" dirty="0">
              <a:solidFill>
                <a:srgbClr val="000000"/>
              </a:solidFill>
            </a:endParaRPr>
          </a:p>
          <a:p>
            <a:r>
              <a:rPr lang="en-US" sz="2800" dirty="0" smtClean="0">
                <a:solidFill>
                  <a:srgbClr val="000000"/>
                </a:solidFill>
              </a:rPr>
              <a:t>Turn in your TRF</a:t>
            </a:r>
          </a:p>
          <a:p>
            <a:pPr marL="68580" indent="0">
              <a:buNone/>
            </a:pPr>
            <a:endParaRPr lang="en-US" sz="2800" dirty="0" smtClean="0">
              <a:solidFill>
                <a:srgbClr val="000000"/>
              </a:solidFill>
            </a:endParaRPr>
          </a:p>
          <a:p>
            <a:r>
              <a:rPr lang="en-US" sz="2800" dirty="0" smtClean="0">
                <a:solidFill>
                  <a:srgbClr val="000000"/>
                </a:solidFill>
              </a:rPr>
              <a:t>TRF Reflection Due Tomorrow</a:t>
            </a:r>
          </a:p>
          <a:p>
            <a:endParaRPr lang="en-US" sz="2800" dirty="0">
              <a:solidFill>
                <a:srgbClr val="000000"/>
              </a:solidFill>
            </a:endParaRPr>
          </a:p>
          <a:p>
            <a:r>
              <a:rPr lang="en-US" sz="2800" dirty="0" smtClean="0">
                <a:solidFill>
                  <a:srgbClr val="000000"/>
                </a:solidFill>
              </a:rPr>
              <a:t>Vocab due tomorrow.</a:t>
            </a:r>
          </a:p>
          <a:p>
            <a:endParaRPr lang="en-US" sz="2800" dirty="0">
              <a:solidFill>
                <a:srgbClr val="000000"/>
              </a:solidFill>
            </a:endParaRPr>
          </a:p>
          <a:p>
            <a:endParaRPr lang="en-US" sz="2800" dirty="0" smtClean="0">
              <a:solidFill>
                <a:srgbClr val="000000"/>
              </a:solidFill>
            </a:endParaRPr>
          </a:p>
          <a:p>
            <a:pPr marL="68580" indent="0">
              <a:lnSpc>
                <a:spcPct val="50000"/>
              </a:lnSpc>
              <a:buNone/>
            </a:pPr>
            <a:endParaRPr lang="en-US" dirty="0">
              <a:solidFill>
                <a:srgbClr val="000000"/>
              </a:solidFill>
            </a:endParaRPr>
          </a:p>
          <a:p>
            <a:pPr>
              <a:lnSpc>
                <a:spcPct val="50000"/>
              </a:lnSpc>
            </a:pPr>
            <a:endParaRPr lang="en-US" dirty="0" smtClean="0">
              <a:solidFill>
                <a:srgbClr val="000000"/>
              </a:solidFill>
            </a:endParaRPr>
          </a:p>
          <a:p>
            <a:pPr marL="68580" indent="0">
              <a:lnSpc>
                <a:spcPct val="50000"/>
              </a:lnSpc>
              <a:buNone/>
            </a:pPr>
            <a:endParaRPr lang="en-US" dirty="0" smtClean="0">
              <a:solidFill>
                <a:srgbClr val="000000"/>
              </a:solidFill>
            </a:endParaRPr>
          </a:p>
          <a:p>
            <a:pPr>
              <a:lnSpc>
                <a:spcPct val="50000"/>
              </a:lnSpc>
            </a:pPr>
            <a:endParaRPr lang="en-US" dirty="0">
              <a:solidFill>
                <a:srgbClr val="000000"/>
              </a:solidFill>
            </a:endParaRPr>
          </a:p>
          <a:p>
            <a:pPr marL="68580" indent="0">
              <a:lnSpc>
                <a:spcPct val="50000"/>
              </a:lnSpc>
              <a:buNone/>
            </a:pPr>
            <a:endParaRPr lang="en-US" dirty="0" smtClean="0">
              <a:solidFill>
                <a:srgbClr val="000000"/>
              </a:solidFill>
            </a:endParaRPr>
          </a:p>
        </p:txBody>
      </p:sp>
      <p:pic>
        <p:nvPicPr>
          <p:cNvPr id="6" name="Picture 5"/>
          <p:cNvPicPr>
            <a:picLocks noChangeAspect="1"/>
          </p:cNvPicPr>
          <p:nvPr/>
        </p:nvPicPr>
        <p:blipFill>
          <a:blip r:embed="rId2"/>
          <a:stretch>
            <a:fillRect/>
          </a:stretch>
        </p:blipFill>
        <p:spPr>
          <a:xfrm>
            <a:off x="5452533" y="1066800"/>
            <a:ext cx="3318559" cy="4708532"/>
          </a:xfrm>
          <a:prstGeom prst="rect">
            <a:avLst/>
          </a:prstGeom>
        </p:spPr>
      </p:pic>
    </p:spTree>
    <p:extLst>
      <p:ext uri="{BB962C8B-B14F-4D97-AF65-F5344CB8AC3E}">
        <p14:creationId xmlns:p14="http://schemas.microsoft.com/office/powerpoint/2010/main" val="36604031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40205</TotalTime>
  <Words>494</Words>
  <Application>Microsoft Macintosh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AVID 2 and 3 Week 21</vt:lpstr>
      <vt:lpstr>Monday:  Bellwork  (Inquiry&amp;Organization)</vt:lpstr>
      <vt:lpstr>VOCABULARY FUN!!  </vt:lpstr>
      <vt:lpstr>Housekeeping</vt:lpstr>
      <vt:lpstr>Monday:  Classwork  AVID 2 and 3</vt:lpstr>
      <vt:lpstr>Tuesday;  Tutorials!  (Inquiry, Collaboration)  Math</vt:lpstr>
      <vt:lpstr>Wednesday:  Bellwork  (Writing)</vt:lpstr>
      <vt:lpstr>Wednesday:  Classwork  AVID 2 and 3</vt:lpstr>
      <vt:lpstr>PowerPoint Presentation</vt:lpstr>
      <vt:lpstr>Friday:  Fun Friday!  (Collaboration)</vt:lpstr>
    </vt:vector>
  </TitlesOfParts>
  <Company>phuhs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AVID Week 1</dc:title>
  <dc:creator>Calhoun Kerrale</dc:creator>
  <cp:lastModifiedBy>Calhoun Kerrale</cp:lastModifiedBy>
  <cp:revision>141</cp:revision>
  <cp:lastPrinted>2012-09-07T11:03:26Z</cp:lastPrinted>
  <dcterms:created xsi:type="dcterms:W3CDTF">2011-08-20T00:14:48Z</dcterms:created>
  <dcterms:modified xsi:type="dcterms:W3CDTF">2013-02-06T16:35:08Z</dcterms:modified>
</cp:coreProperties>
</file>