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263" r:id="rId4"/>
    <p:sldId id="257" r:id="rId5"/>
    <p:sldId id="264" r:id="rId6"/>
    <p:sldId id="265" r:id="rId7"/>
    <p:sldId id="258" r:id="rId8"/>
    <p:sldId id="259" r:id="rId9"/>
    <p:sldId id="267" r:id="rId10"/>
    <p:sldId id="260" r:id="rId11"/>
    <p:sldId id="261" r:id="rId12"/>
    <p:sldId id="262" r:id="rId13"/>
    <p:sldId id="272" r:id="rId14"/>
    <p:sldId id="269" r:id="rId15"/>
    <p:sldId id="273" r:id="rId16"/>
    <p:sldId id="268" r:id="rId17"/>
    <p:sldId id="27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3AB39-A43D-384A-83DE-584C2172B3B5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CDF1-2601-9540-98C1-3B207752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CDF1-2601-9540-98C1-3B20775205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gm.nationalgeographic.com/?source=pod" TargetMode="External"/><Relationship Id="rId4" Type="http://schemas.openxmlformats.org/officeDocument/2006/relationships/hyperlink" Target="http://ngm.nationalgeographic.com/2012/12/gaza-tunnels/pellegrin-photography?source=podrelated" TargetMode="External"/><Relationship Id="rId5" Type="http://schemas.openxmlformats.org/officeDocument/2006/relationships/hyperlink" Target="http://ngm.nationalgeographic.com/2012/12/gaza-tunnels/verini-text?source=pod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graphy.nationalgeographic.com/photography/photographers/photographer-paolo-pellegri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FCAT Boot Camp</a:t>
            </a:r>
            <a:br>
              <a:rPr lang="en-US" dirty="0" smtClean="0"/>
            </a:br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Tuesday: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57150" cmpd="sng">
            <a:solidFill>
              <a:srgbClr val="61625E"/>
            </a:solidFill>
          </a:ln>
        </p:spPr>
        <p:txBody>
          <a:bodyPr/>
          <a:lstStyle/>
          <a:p>
            <a:r>
              <a:rPr lang="en-US" dirty="0" smtClean="0"/>
              <a:t>Create a T-chart in your notebook.  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57059" y="2644588"/>
            <a:ext cx="29882" cy="3182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6235" y="3496235"/>
            <a:ext cx="7406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7647" y="3107765"/>
            <a:ext cx="213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4588" y="3107765"/>
            <a:ext cx="225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Tuesday:  Descriptive/ Figurative Language Word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/>
          </a:bodyPr>
          <a:lstStyle/>
          <a:p>
            <a:r>
              <a:rPr lang="en-US" dirty="0" smtClean="0"/>
              <a:t>Put the following terms on the appropriate side of the chart and define them.  Add a visual for each term.</a:t>
            </a:r>
          </a:p>
          <a:p>
            <a:r>
              <a:rPr lang="en-US" dirty="0" smtClean="0"/>
              <a:t>You may work together!</a:t>
            </a:r>
            <a:endParaRPr lang="en-US" dirty="0"/>
          </a:p>
          <a:p>
            <a:r>
              <a:rPr lang="en-US" dirty="0" smtClean="0"/>
              <a:t>Tone</a:t>
            </a:r>
          </a:p>
          <a:p>
            <a:r>
              <a:rPr lang="en-US" dirty="0" smtClean="0"/>
              <a:t>Alliteration</a:t>
            </a:r>
          </a:p>
          <a:p>
            <a:r>
              <a:rPr lang="en-US" dirty="0" smtClean="0"/>
              <a:t>Simile</a:t>
            </a:r>
          </a:p>
          <a:p>
            <a:r>
              <a:rPr lang="en-US" dirty="0" smtClean="0"/>
              <a:t>Hyperbole</a:t>
            </a:r>
          </a:p>
          <a:p>
            <a:r>
              <a:rPr lang="en-US" dirty="0" smtClean="0"/>
              <a:t>Mood</a:t>
            </a:r>
          </a:p>
          <a:p>
            <a:r>
              <a:rPr lang="en-US" dirty="0" smtClean="0"/>
              <a:t>Allusion</a:t>
            </a:r>
          </a:p>
          <a:p>
            <a:r>
              <a:rPr lang="en-US" dirty="0" smtClean="0"/>
              <a:t>Satire</a:t>
            </a:r>
          </a:p>
          <a:p>
            <a:r>
              <a:rPr lang="en-US" dirty="0" smtClean="0"/>
              <a:t>Imagery</a:t>
            </a:r>
          </a:p>
          <a:p>
            <a:r>
              <a:rPr lang="en-US" dirty="0" smtClean="0"/>
              <a:t>Hyperbole</a:t>
            </a:r>
          </a:p>
          <a:p>
            <a:r>
              <a:rPr lang="en-US" dirty="0" smtClean="0"/>
              <a:t>Pun</a:t>
            </a:r>
          </a:p>
          <a:p>
            <a:r>
              <a:rPr lang="en-US" dirty="0" smtClean="0"/>
              <a:t>Onomatopoeia</a:t>
            </a:r>
          </a:p>
          <a:p>
            <a:r>
              <a:rPr lang="en-US" dirty="0" smtClean="0"/>
              <a:t>Irony</a:t>
            </a:r>
          </a:p>
          <a:p>
            <a:r>
              <a:rPr lang="en-US" dirty="0" smtClean="0"/>
              <a:t>Metaphor</a:t>
            </a:r>
          </a:p>
          <a:p>
            <a:r>
              <a:rPr lang="en-US" dirty="0" smtClean="0"/>
              <a:t>Personification</a:t>
            </a:r>
          </a:p>
          <a:p>
            <a:r>
              <a:rPr lang="en-US" dirty="0" smtClean="0"/>
              <a:t>Idiom</a:t>
            </a:r>
          </a:p>
          <a:p>
            <a:r>
              <a:rPr lang="en-US" dirty="0" smtClean="0"/>
              <a:t>Symbolism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3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 </a:t>
            </a:r>
            <a:r>
              <a:rPr lang="en-US" dirty="0" smtClean="0"/>
              <a:t>AVID and Period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EQ: How can figurative and descriptive language help you to analyze a poem?  </a:t>
            </a:r>
          </a:p>
          <a:p>
            <a:r>
              <a:rPr lang="en-US" dirty="0" smtClean="0"/>
              <a:t>Find evidence of descriptive and figurative language within the poem.</a:t>
            </a:r>
          </a:p>
          <a:p>
            <a:r>
              <a:rPr lang="en-US" dirty="0" smtClean="0"/>
              <a:t>With your group write down all of the figurative elements and the descriptive language elements on a paper to share. </a:t>
            </a:r>
          </a:p>
          <a:p>
            <a:r>
              <a:rPr lang="en-US" dirty="0" smtClean="0"/>
              <a:t>Illustrate your poems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8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Wednesday:  Intensive Language </a:t>
            </a:r>
            <a:r>
              <a:rPr lang="en-US" dirty="0" smtClean="0"/>
              <a:t>Arts  Period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FAIR/ Achieve 3000</a:t>
            </a:r>
            <a:endParaRPr lang="en-US" dirty="0"/>
          </a:p>
          <a:p>
            <a:r>
              <a:rPr lang="en-US" dirty="0" smtClean="0"/>
              <a:t>FAIR for those who are not complete</a:t>
            </a:r>
          </a:p>
          <a:p>
            <a:r>
              <a:rPr lang="en-US" dirty="0" smtClean="0"/>
              <a:t>Achieve 3000 story of the day – Must be complete this week and can be completed as homework prior to 11 pm.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522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Thursday:  </a:t>
            </a:r>
            <a:r>
              <a:rPr lang="en-US" dirty="0" err="1" smtClean="0"/>
              <a:t>Bellwork</a:t>
            </a:r>
            <a:r>
              <a:rPr lang="en-US" dirty="0" smtClean="0"/>
              <a:t> 5 observations, 5 inferences, 5 predictions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4752" b="14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692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MARCH 9, 2013</a:t>
            </a:r>
          </a:p>
          <a:p>
            <a:r>
              <a:rPr lang="en-US" dirty="0"/>
              <a:t>Beach, Gaza</a:t>
            </a:r>
          </a:p>
          <a:p>
            <a:r>
              <a:rPr lang="en-US" i="1" dirty="0"/>
              <a:t>Photograph by </a:t>
            </a:r>
            <a:r>
              <a:rPr lang="en-US" i="1" dirty="0">
                <a:hlinkClick r:id="rId2"/>
              </a:rPr>
              <a:t>Paolo Pellegrin</a:t>
            </a:r>
          </a:p>
          <a:p>
            <a:r>
              <a:rPr lang="en-US" b="1" dirty="0"/>
              <a:t>This Month in Photo of the Day: </a:t>
            </a:r>
            <a:r>
              <a:rPr lang="en-US" b="1" i="1" dirty="0">
                <a:hlinkClick r:id="rId3"/>
              </a:rPr>
              <a:t>National Geographic</a:t>
            </a:r>
            <a:r>
              <a:rPr lang="en-US" b="1" dirty="0">
                <a:hlinkClick r:id="rId3"/>
              </a:rPr>
              <a:t> Magazine Features</a:t>
            </a:r>
            <a:endParaRPr lang="en-US" dirty="0">
              <a:hlinkClick r:id="rId3"/>
            </a:endParaRPr>
          </a:p>
          <a:p>
            <a:r>
              <a:rPr lang="en-US" dirty="0" err="1"/>
              <a:t>Gazans</a:t>
            </a:r>
            <a:r>
              <a:rPr lang="en-US" dirty="0"/>
              <a:t> swim in the Mediterranean Sea at sunset. An Israeli naval blockade to stop smuggling of arms and other goods into the Gaza Strip—the heart of Palestinian resistance—also restricts </a:t>
            </a:r>
            <a:r>
              <a:rPr lang="en-US" dirty="0" err="1"/>
              <a:t>Gazans</a:t>
            </a:r>
            <a:r>
              <a:rPr lang="en-US" dirty="0"/>
              <a:t> to within three nautical miles of shore. But the sea is one place where they have an open horizon.</a:t>
            </a:r>
          </a:p>
          <a:p>
            <a:r>
              <a:rPr lang="en-US" i="1" dirty="0"/>
              <a:t>See more </a:t>
            </a:r>
            <a:r>
              <a:rPr lang="en-US" i="1" dirty="0">
                <a:hlinkClick r:id="rId4"/>
              </a:rPr>
              <a:t>pictures from the December 2012 feature </a:t>
            </a:r>
            <a:r>
              <a:rPr lang="en-US" i="1" dirty="0">
                <a:hlinkClick r:id="rId5"/>
              </a:rPr>
              <a:t>story "The Tunnels of Gaza."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7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Thursday:  Text Features vs. Text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EQ:  How do we analyze text through text features and structure?</a:t>
            </a:r>
          </a:p>
          <a:p>
            <a:r>
              <a:rPr lang="en-US" dirty="0" smtClean="0"/>
              <a:t>What are the text features?</a:t>
            </a:r>
          </a:p>
          <a:p>
            <a:r>
              <a:rPr lang="en-US" dirty="0" smtClean="0"/>
              <a:t>What type of text is this?  How is the information organized?</a:t>
            </a:r>
          </a:p>
          <a:p>
            <a:r>
              <a:rPr lang="en-US" dirty="0" smtClean="0"/>
              <a:t>What do we already know about this topic?</a:t>
            </a:r>
          </a:p>
          <a:p>
            <a:r>
              <a:rPr lang="en-US" dirty="0" smtClean="0"/>
              <a:t>What additional information do the charts/graphs/captions/pictures provide?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 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3"/>
            <a:ext cx="7811713" cy="44151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Based on the text, which caption would be most appropriate for the picture?</a:t>
            </a:r>
          </a:p>
          <a:p>
            <a:r>
              <a:rPr lang="en-US" dirty="0" smtClean="0"/>
              <a:t>The text box ______ helps the reader understand _______?</a:t>
            </a:r>
          </a:p>
          <a:p>
            <a:r>
              <a:rPr lang="en-US" dirty="0" smtClean="0"/>
              <a:t>The text </a:t>
            </a:r>
            <a:r>
              <a:rPr lang="en-US" dirty="0" err="1" smtClean="0"/>
              <a:t>box___was</a:t>
            </a:r>
            <a:r>
              <a:rPr lang="en-US" dirty="0" smtClean="0"/>
              <a:t> most likely included to _______?</a:t>
            </a:r>
          </a:p>
          <a:p>
            <a:r>
              <a:rPr lang="en-US" dirty="0" smtClean="0"/>
              <a:t>Based on the picture and subheadings, what can the reader conclude?</a:t>
            </a:r>
          </a:p>
          <a:p>
            <a:r>
              <a:rPr lang="en-US" dirty="0" smtClean="0"/>
              <a:t>Based on the main heading and subheadings, the reader can determine that the main organizational structure of the article is____?</a:t>
            </a:r>
          </a:p>
          <a:p>
            <a:r>
              <a:rPr lang="en-US" dirty="0" smtClean="0"/>
              <a:t>What is the organizational structure of the article?</a:t>
            </a:r>
          </a:p>
          <a:p>
            <a:r>
              <a:rPr lang="en-US" dirty="0" smtClean="0"/>
              <a:t>How does the author organize the information to illustrate___?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2657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an article </a:t>
            </a:r>
            <a:r>
              <a:rPr lang="en-US" dirty="0" smtClean="0"/>
              <a:t>from Upfront Magazine</a:t>
            </a:r>
          </a:p>
          <a:p>
            <a:r>
              <a:rPr lang="en-US" dirty="0" smtClean="0"/>
              <a:t>Write down all of the text features and what they might mean.</a:t>
            </a:r>
          </a:p>
          <a:p>
            <a:pPr marL="0" indent="0">
              <a:buNone/>
            </a:pPr>
            <a:r>
              <a:rPr lang="en-US" dirty="0" smtClean="0"/>
              <a:t>	Title</a:t>
            </a:r>
            <a:r>
              <a:rPr lang="en-US" dirty="0" smtClean="0"/>
              <a:t>, pictures, text boxes, insets, subheadings, charts, graphs</a:t>
            </a:r>
          </a:p>
          <a:p>
            <a:r>
              <a:rPr lang="en-US" dirty="0" smtClean="0"/>
              <a:t>Write a question stem </a:t>
            </a:r>
            <a:r>
              <a:rPr lang="en-US" dirty="0" smtClean="0"/>
              <a:t>using the </a:t>
            </a:r>
            <a:r>
              <a:rPr lang="en-US" dirty="0" smtClean="0"/>
              <a:t>text features </a:t>
            </a:r>
            <a:r>
              <a:rPr lang="en-US" dirty="0" smtClean="0"/>
              <a:t>and text </a:t>
            </a:r>
            <a:r>
              <a:rPr lang="en-US" dirty="0" smtClean="0"/>
              <a:t>structures.</a:t>
            </a:r>
            <a:endParaRPr lang="en-US" dirty="0" smtClean="0"/>
          </a:p>
          <a:p>
            <a:r>
              <a:rPr lang="en-US" dirty="0" smtClean="0"/>
              <a:t>Read the text: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did the pictures add to the article?  </a:t>
            </a:r>
          </a:p>
          <a:p>
            <a:pPr lvl="1"/>
            <a:r>
              <a:rPr lang="en-US" dirty="0" smtClean="0"/>
              <a:t>How did the text features help you comprehend the text?  </a:t>
            </a:r>
          </a:p>
          <a:p>
            <a:pPr lvl="1"/>
            <a:r>
              <a:rPr lang="en-US" dirty="0" smtClean="0"/>
              <a:t>Would the article have been as easy to understand without the text features?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8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FCAT </a:t>
            </a:r>
            <a:r>
              <a:rPr lang="en-US" dirty="0" err="1" smtClean="0"/>
              <a:t>Bootcamp</a:t>
            </a:r>
            <a:r>
              <a:rPr lang="en-US" dirty="0" smtClean="0"/>
              <a:t> Notebook</a:t>
            </a:r>
          </a:p>
          <a:p>
            <a:endParaRPr lang="en-US" dirty="0"/>
          </a:p>
          <a:p>
            <a:r>
              <a:rPr lang="en-US" dirty="0" smtClean="0"/>
              <a:t>What is one thing that has stuck with you?</a:t>
            </a:r>
          </a:p>
          <a:p>
            <a:r>
              <a:rPr lang="en-US" dirty="0" smtClean="0"/>
              <a:t>What is one area that you still have questions?</a:t>
            </a:r>
          </a:p>
          <a:p>
            <a:r>
              <a:rPr lang="en-US" dirty="0" smtClean="0"/>
              <a:t>Rate your understanding of the topics covered this week –</a:t>
            </a:r>
          </a:p>
          <a:p>
            <a:r>
              <a:rPr lang="en-US" dirty="0" smtClean="0"/>
              <a:t>Confused	</a:t>
            </a:r>
            <a:r>
              <a:rPr lang="en-US" dirty="0" err="1" smtClean="0"/>
              <a:t>Kinda</a:t>
            </a:r>
            <a:r>
              <a:rPr lang="en-US" dirty="0" smtClean="0"/>
              <a:t>	Okay	Great	Awesome!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4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Monday:  Create FCAT </a:t>
            </a:r>
            <a:r>
              <a:rPr lang="en-US" dirty="0" err="1" smtClean="0"/>
              <a:t>Bootcamp</a:t>
            </a:r>
            <a:r>
              <a:rPr lang="en-US" dirty="0" smtClean="0"/>
              <a:t> Booklet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Booklet – Use 12 pages of paper to create a booklet</a:t>
            </a:r>
            <a:endParaRPr lang="en-US" dirty="0"/>
          </a:p>
          <a:p>
            <a:r>
              <a:rPr lang="en-US" dirty="0" smtClean="0"/>
              <a:t>For the next 3 weeks you will be in </a:t>
            </a:r>
            <a:r>
              <a:rPr lang="en-US" dirty="0" err="1" smtClean="0"/>
              <a:t>bootcamp</a:t>
            </a:r>
            <a:r>
              <a:rPr lang="en-US" dirty="0" smtClean="0"/>
              <a:t> to prepare for the FCAT!  All </a:t>
            </a:r>
            <a:r>
              <a:rPr lang="en-US" dirty="0" err="1" smtClean="0"/>
              <a:t>bellwork</a:t>
            </a:r>
            <a:r>
              <a:rPr lang="en-US" dirty="0" smtClean="0"/>
              <a:t>, notes, and assignments will be in the booklet.</a:t>
            </a:r>
          </a:p>
          <a:p>
            <a:r>
              <a:rPr lang="en-US" dirty="0" smtClean="0"/>
              <a:t>Make it your own!!</a:t>
            </a:r>
          </a:p>
          <a:p>
            <a:r>
              <a:rPr lang="en-US" dirty="0" smtClean="0"/>
              <a:t>Whatever you do not finish in class is HOMEWORK!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949823"/>
            <a:ext cx="7869892" cy="4385235"/>
          </a:xfrm>
        </p:spPr>
        <p:txBody>
          <a:bodyPr>
            <a:normAutofit/>
          </a:bodyPr>
          <a:lstStyle/>
          <a:p>
            <a:r>
              <a:rPr lang="en-US" dirty="0" smtClean="0"/>
              <a:t>EQ:  What do I need to work on to increase my comprehension?</a:t>
            </a:r>
          </a:p>
          <a:p>
            <a:endParaRPr lang="en-US" dirty="0"/>
          </a:p>
          <a:p>
            <a:r>
              <a:rPr lang="en-US" dirty="0" smtClean="0"/>
              <a:t>Complete all assignments from this week.</a:t>
            </a:r>
          </a:p>
          <a:p>
            <a:endParaRPr lang="en-US" dirty="0"/>
          </a:p>
          <a:p>
            <a:r>
              <a:rPr lang="en-US" dirty="0" smtClean="0"/>
              <a:t>If you are 100% done </a:t>
            </a:r>
          </a:p>
          <a:p>
            <a:pPr lvl="1"/>
            <a:r>
              <a:rPr lang="en-US" dirty="0" smtClean="0"/>
              <a:t>Intensive Language Arts – complete a new Achieve </a:t>
            </a:r>
            <a:r>
              <a:rPr lang="en-US" dirty="0" smtClean="0"/>
              <a:t>3000 </a:t>
            </a:r>
            <a:r>
              <a:rPr lang="en-US" dirty="0" smtClean="0"/>
              <a:t>story</a:t>
            </a:r>
          </a:p>
          <a:p>
            <a:pPr lvl="1"/>
            <a:r>
              <a:rPr lang="en-US" dirty="0" smtClean="0"/>
              <a:t>AVID – Text mark a current event from the newspaper.  Include all text features </a:t>
            </a:r>
            <a:r>
              <a:rPr lang="en-US" dirty="0" smtClean="0"/>
              <a:t>used or TRF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63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Monday:  </a:t>
            </a:r>
            <a:r>
              <a:rPr lang="en-US" dirty="0" err="1" smtClean="0"/>
              <a:t>Bellwork</a:t>
            </a:r>
            <a:r>
              <a:rPr lang="en-US" dirty="0" smtClean="0"/>
              <a:t> 4 </a:t>
            </a:r>
            <a:r>
              <a:rPr lang="en-US" dirty="0" err="1" smtClean="0"/>
              <a:t>pics</a:t>
            </a:r>
            <a:r>
              <a:rPr lang="en-US" dirty="0" smtClean="0"/>
              <a:t> 1 word</a:t>
            </a:r>
            <a:br>
              <a:rPr lang="en-US" dirty="0" smtClean="0"/>
            </a:br>
            <a:r>
              <a:rPr lang="en-US" sz="2700" dirty="0" smtClean="0"/>
              <a:t>Write down all of the ways that these pictures are similar, and different.  (at least 5 each)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30" b="14730"/>
          <a:stretch>
            <a:fillRect/>
          </a:stretch>
        </p:blipFill>
        <p:spPr>
          <a:xfrm>
            <a:off x="779463" y="1949824"/>
            <a:ext cx="3676656" cy="19427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66" y="1949824"/>
            <a:ext cx="3223186" cy="2053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516" y="4284160"/>
            <a:ext cx="3191436" cy="215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587" y="4055300"/>
            <a:ext cx="3177241" cy="23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 Compare and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86419" cy="4445000"/>
          </a:xfrm>
        </p:spPr>
        <p:txBody>
          <a:bodyPr/>
          <a:lstStyle/>
          <a:p>
            <a:r>
              <a:rPr lang="en-US" dirty="0" smtClean="0"/>
              <a:t>EQ:  How do we compare and contrast elements within text?</a:t>
            </a:r>
          </a:p>
          <a:p>
            <a:r>
              <a:rPr lang="en-US" dirty="0" smtClean="0"/>
              <a:t>THINGS TO THINK ABOUT WHEN YOU READ!</a:t>
            </a:r>
          </a:p>
          <a:p>
            <a:r>
              <a:rPr lang="en-US" dirty="0" smtClean="0"/>
              <a:t>How does the author use comparison and contrast?</a:t>
            </a:r>
          </a:p>
          <a:p>
            <a:r>
              <a:rPr lang="en-US" dirty="0" smtClean="0"/>
              <a:t>How are the topics/characters/perspectives alike?  How are they different?</a:t>
            </a:r>
          </a:p>
          <a:p>
            <a:r>
              <a:rPr lang="en-US" dirty="0" smtClean="0"/>
              <a:t>Look for common signal words and phrases that the author uses to compare and contrast specific literary elements.</a:t>
            </a:r>
          </a:p>
          <a:p>
            <a:r>
              <a:rPr lang="en-US" dirty="0" smtClean="0"/>
              <a:t>Use evidence from the text to support your answer!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16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 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stems:</a:t>
            </a:r>
          </a:p>
          <a:p>
            <a:r>
              <a:rPr lang="en-US" dirty="0" smtClean="0"/>
              <a:t>How does ___ change throughout the passage?</a:t>
            </a:r>
          </a:p>
          <a:p>
            <a:r>
              <a:rPr lang="en-US" dirty="0" smtClean="0"/>
              <a:t>How does the narrator’s impression change throughout the text?</a:t>
            </a:r>
          </a:p>
          <a:p>
            <a:r>
              <a:rPr lang="en-US" dirty="0" smtClean="0"/>
              <a:t>How does ____ differ from _____?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8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Monday:  Assignment (FCAT 9 Book – Inside Out and Georgia)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two articles and write 5 ways that they are similar and 5 ways that they are different.</a:t>
            </a:r>
          </a:p>
          <a:p>
            <a:r>
              <a:rPr lang="en-US" dirty="0" smtClean="0"/>
              <a:t>Use the articles to write a question for each question stem with a partner.</a:t>
            </a:r>
          </a:p>
          <a:p>
            <a:r>
              <a:rPr lang="en-US" dirty="0" smtClean="0"/>
              <a:t>Write them on chart paper and share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770529"/>
            <a:ext cx="7750363" cy="475876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How did it get so late so soon? It’s night before it’s afternoon. December is here before it’s June. My goodness how the time has </a:t>
            </a:r>
            <a:r>
              <a:rPr lang="en-US" sz="2800" b="1" dirty="0" err="1"/>
              <a:t>flewn</a:t>
            </a:r>
            <a:r>
              <a:rPr lang="en-US" sz="2800" b="1" dirty="0"/>
              <a:t>. How did it get so late so soon? ~Dr. Seuss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Use visualization and draw a picture of what this poem makes you think of.  Write down the words from the poem that led to your picture.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Tuesday:  Descriptive and 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EQ:  How do we analyze an author’s use of language in order to understand the text?</a:t>
            </a:r>
          </a:p>
          <a:p>
            <a:r>
              <a:rPr lang="en-US" dirty="0" smtClean="0"/>
              <a:t>What is descriptive language?</a:t>
            </a:r>
          </a:p>
          <a:p>
            <a:pPr lvl="1"/>
            <a:r>
              <a:rPr lang="en-US" dirty="0" smtClean="0"/>
              <a:t>Write down your own definition.</a:t>
            </a:r>
          </a:p>
          <a:p>
            <a:r>
              <a:rPr lang="en-US" dirty="0" smtClean="0"/>
              <a:t>What is figurative language?</a:t>
            </a:r>
          </a:p>
          <a:p>
            <a:pPr lvl="1"/>
            <a:r>
              <a:rPr lang="en-US" dirty="0" smtClean="0"/>
              <a:t>Write down a definition of figurative language.</a:t>
            </a:r>
          </a:p>
          <a:p>
            <a:r>
              <a:rPr lang="en-US" dirty="0" smtClean="0"/>
              <a:t>What is the difference between figurative language and descriptive language?</a:t>
            </a:r>
          </a:p>
        </p:txBody>
      </p:sp>
    </p:spTree>
    <p:extLst>
      <p:ext uri="{BB962C8B-B14F-4D97-AF65-F5344CB8AC3E}">
        <p14:creationId xmlns:p14="http://schemas.microsoft.com/office/powerpoint/2010/main" val="103074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Tuesday: 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literary device is used in the following sentence?</a:t>
            </a:r>
          </a:p>
          <a:p>
            <a:r>
              <a:rPr lang="en-US" dirty="0" smtClean="0"/>
              <a:t>Explain the simile/metaphor/personification in the following paragraph.</a:t>
            </a:r>
          </a:p>
          <a:p>
            <a:r>
              <a:rPr lang="en-US" dirty="0" smtClean="0"/>
              <a:t>In what ways does the author’s use of figurative language help readers understand _____?</a:t>
            </a:r>
          </a:p>
          <a:p>
            <a:r>
              <a:rPr lang="en-US" dirty="0" smtClean="0"/>
              <a:t>What literary device does the writer 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6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696</TotalTime>
  <Words>974</Words>
  <Application>Microsoft Macintosh PowerPoint</Application>
  <PresentationFormat>On-screen Show (4:3)</PresentationFormat>
  <Paragraphs>117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Pixel</vt:lpstr>
      <vt:lpstr>FCAT Boot Camp Week 1</vt:lpstr>
      <vt:lpstr>Monday:  Create FCAT Bootcamp Booklet</vt:lpstr>
      <vt:lpstr>Monday:  Bellwork 4 pics 1 word Write down all of the ways that these pictures are similar, and different.  (at least 5 each) </vt:lpstr>
      <vt:lpstr>Monday:  Compare and Contrast</vt:lpstr>
      <vt:lpstr>Monday:  Question Stems</vt:lpstr>
      <vt:lpstr>Monday:  Assignment (FCAT 9 Book – Inside Out and Georgia)</vt:lpstr>
      <vt:lpstr>Tuesday:  Bellwork</vt:lpstr>
      <vt:lpstr>Tuesday:  Descriptive and Figurative Language</vt:lpstr>
      <vt:lpstr>Tuesday: Question Stems</vt:lpstr>
      <vt:lpstr>Tuesday: Assignment</vt:lpstr>
      <vt:lpstr>Tuesday:  Descriptive/ Figurative Language Word Bank</vt:lpstr>
      <vt:lpstr>Wednesday:  AVID and Period 6</vt:lpstr>
      <vt:lpstr>Wednesday:  Intensive Language Arts  Period 5</vt:lpstr>
      <vt:lpstr>Thursday:  Bellwork 5 observations, 5 inferences, 5 predictions</vt:lpstr>
      <vt:lpstr>Picture Caption</vt:lpstr>
      <vt:lpstr>Thursday:  Text Features vs. Text Structure</vt:lpstr>
      <vt:lpstr>Thursday:  Question Stems</vt:lpstr>
      <vt:lpstr>Thursday Assignment</vt:lpstr>
      <vt:lpstr>Friday:  Bellwork</vt:lpstr>
      <vt:lpstr>Friday:  Assignment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FCAT Boot Camp Week 1</dc:title>
  <dc:creator>Calhoun Kerrale</dc:creator>
  <cp:lastModifiedBy>Calhoun Kerrale</cp:lastModifiedBy>
  <cp:revision>21</cp:revision>
  <dcterms:created xsi:type="dcterms:W3CDTF">2013-03-10T20:27:41Z</dcterms:created>
  <dcterms:modified xsi:type="dcterms:W3CDTF">2013-03-14T17:10:26Z</dcterms:modified>
</cp:coreProperties>
</file>