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256" r:id="rId2"/>
    <p:sldId id="266" r:id="rId3"/>
    <p:sldId id="257" r:id="rId4"/>
    <p:sldId id="264" r:id="rId5"/>
    <p:sldId id="277" r:id="rId6"/>
    <p:sldId id="276" r:id="rId7"/>
    <p:sldId id="258" r:id="rId8"/>
    <p:sldId id="259" r:id="rId9"/>
    <p:sldId id="278" r:id="rId10"/>
    <p:sldId id="267" r:id="rId11"/>
    <p:sldId id="279" r:id="rId12"/>
    <p:sldId id="260" r:id="rId13"/>
    <p:sldId id="262" r:id="rId14"/>
    <p:sldId id="280" r:id="rId15"/>
    <p:sldId id="269" r:id="rId16"/>
    <p:sldId id="272" r:id="rId17"/>
    <p:sldId id="281" r:id="rId18"/>
    <p:sldId id="268" r:id="rId19"/>
    <p:sldId id="270" r:id="rId20"/>
    <p:sldId id="271" r:id="rId21"/>
    <p:sldId id="28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5 Mobile Games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Words with Friends</c:v>
                </c:pt>
                <c:pt idx="1">
                  <c:v>Temple Run</c:v>
                </c:pt>
                <c:pt idx="2">
                  <c:v>Angry Birds</c:v>
                </c:pt>
                <c:pt idx="3">
                  <c:v>Bejeweled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2.0</c:v>
                </c:pt>
                <c:pt idx="2">
                  <c:v>1.5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AB39-A43D-384A-83DE-584C2172B3B5}" type="datetimeFigureOut">
              <a:rPr lang="en-US" smtClean="0"/>
              <a:t>3/16/13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CDF1-2601-9540-98C1-3B207752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CDF1-2601-9540-98C1-3B20775205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FCAT Boot Camp</a:t>
            </a:r>
            <a:br>
              <a:rPr lang="en-US" dirty="0" smtClean="0"/>
            </a:br>
            <a:r>
              <a:rPr lang="en-US" dirty="0" smtClean="0"/>
              <a:t>Week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4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___ would be useful for all the following purposes EXCEPT _____.</a:t>
            </a:r>
          </a:p>
          <a:p>
            <a:r>
              <a:rPr lang="en-US" dirty="0" smtClean="0"/>
              <a:t>How does _____ apply to ____?</a:t>
            </a:r>
          </a:p>
          <a:p>
            <a:r>
              <a:rPr lang="en-US" dirty="0" smtClean="0"/>
              <a:t>According to the information in the article, which would be best/most/least___?</a:t>
            </a:r>
          </a:p>
          <a:p>
            <a:r>
              <a:rPr lang="en-US" dirty="0" smtClean="0"/>
              <a:t>A student researching ___ would find which of the following most useful?</a:t>
            </a:r>
          </a:p>
          <a:p>
            <a:r>
              <a:rPr lang="en-US" dirty="0" smtClean="0"/>
              <a:t>Which information from the article should be used to ___?</a:t>
            </a:r>
          </a:p>
          <a:p>
            <a:r>
              <a:rPr lang="en-US" dirty="0" smtClean="0"/>
              <a:t>People who read this article will learn/be able to 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6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Tuesday: Question 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____, readers must read which two section of the ___?</a:t>
            </a:r>
          </a:p>
          <a:p>
            <a:r>
              <a:rPr lang="en-US" dirty="0" smtClean="0"/>
              <a:t>Based on information from both articles, which conclusion is most accurate?</a:t>
            </a:r>
          </a:p>
          <a:p>
            <a:r>
              <a:rPr lang="en-US" dirty="0" smtClean="0"/>
              <a:t>Based on the information in the first and last paragraphs, which statement best describes ___?</a:t>
            </a:r>
          </a:p>
          <a:p>
            <a:r>
              <a:rPr lang="en-US" dirty="0" smtClean="0"/>
              <a:t>What can the reader infer from the information presented in both article and chart/graph?</a:t>
            </a:r>
          </a:p>
          <a:p>
            <a:r>
              <a:rPr lang="en-US" dirty="0" smtClean="0"/>
              <a:t>What can you conclude about ____ from reading both articles?</a:t>
            </a:r>
          </a:p>
          <a:p>
            <a:r>
              <a:rPr lang="en-US" dirty="0" smtClean="0"/>
              <a:t>Based on the information contained in both the text and map/chart/caption, explain the difference between ___ and 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5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57150" cmpd="sng">
            <a:solidFill>
              <a:srgbClr val="61625E"/>
            </a:solidFill>
          </a:ln>
        </p:spPr>
        <p:txBody>
          <a:bodyPr/>
          <a:lstStyle/>
          <a:p>
            <a:r>
              <a:rPr lang="en-US" dirty="0" smtClean="0"/>
              <a:t>Look through the reading passages and questions and find examples of the question stems for analyze, synthesize, and evaluate.</a:t>
            </a:r>
          </a:p>
          <a:p>
            <a:endParaRPr lang="en-US" dirty="0"/>
          </a:p>
          <a:p>
            <a:r>
              <a:rPr lang="en-US" dirty="0" smtClean="0"/>
              <a:t>What types of articles will these questions be in?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2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 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Which FCAT category do I feel strongest in and which do I feel like I need extra help in?</a:t>
            </a:r>
          </a:p>
          <a:p>
            <a:endParaRPr lang="en-US" dirty="0"/>
          </a:p>
          <a:p>
            <a:r>
              <a:rPr lang="en-US" dirty="0" smtClean="0"/>
              <a:t>Look through your book/notes to choose.</a:t>
            </a:r>
          </a:p>
          <a:p>
            <a:endParaRPr lang="en-US" dirty="0"/>
          </a:p>
          <a:p>
            <a:r>
              <a:rPr lang="en-US" dirty="0" smtClean="0"/>
              <a:t>Each group will get a different FCAT category to create a poster for.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8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45049"/>
            <a:ext cx="8260672" cy="1039427"/>
          </a:xfrm>
        </p:spPr>
        <p:txBody>
          <a:bodyPr/>
          <a:lstStyle/>
          <a:p>
            <a:r>
              <a:rPr lang="en-US" dirty="0" smtClean="0"/>
              <a:t>Wednesday:  AVID Rubric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186092"/>
              </p:ext>
            </p:extLst>
          </p:nvPr>
        </p:nvGraphicFramePr>
        <p:xfrm>
          <a:off x="154883" y="1114298"/>
          <a:ext cx="8859400" cy="540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50"/>
                <a:gridCol w="2214850"/>
                <a:gridCol w="2214850"/>
                <a:gridCol w="2214850"/>
              </a:tblGrid>
              <a:tr h="3197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Yet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</a:tr>
              <a:tr h="1758487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</a:t>
                      </a:r>
                      <a:r>
                        <a:rPr lang="en-US" baseline="0" dirty="0" smtClean="0"/>
                        <a:t> definition of the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Contains</a:t>
                      </a:r>
                      <a:r>
                        <a:rPr lang="en-US" baseline="0" dirty="0" smtClean="0"/>
                        <a:t> definition of the category, and question stems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Contains</a:t>
                      </a:r>
                      <a:r>
                        <a:rPr lang="en-US" baseline="0" dirty="0" smtClean="0"/>
                        <a:t> definition of the category, question stems, and examples of articles.</a:t>
                      </a:r>
                      <a:endParaRPr lang="en-US" dirty="0" smtClean="0"/>
                    </a:p>
                  </a:txBody>
                  <a:tcPr/>
                </a:tc>
              </a:tr>
              <a:tr h="1518693">
                <a:tc>
                  <a:txBody>
                    <a:bodyPr/>
                    <a:lstStyle/>
                    <a:p>
                      <a:r>
                        <a:rPr lang="en-US" dirty="0" smtClean="0"/>
                        <a:t>Neatness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Legible and  spelling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Legible,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spelling</a:t>
                      </a:r>
                      <a:r>
                        <a:rPr lang="en-US" baseline="0" dirty="0" smtClean="0"/>
                        <a:t>, conventions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Legible,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spelling</a:t>
                      </a:r>
                      <a:r>
                        <a:rPr lang="en-US" baseline="0" dirty="0" smtClean="0"/>
                        <a:t>, conventions, and correct usage of content</a:t>
                      </a:r>
                      <a:endParaRPr lang="en-US" dirty="0" smtClean="0"/>
                    </a:p>
                  </a:txBody>
                  <a:tcPr/>
                </a:tc>
              </a:tr>
              <a:tr h="1758487">
                <a:tc>
                  <a:txBody>
                    <a:bodyPr/>
                    <a:lstStyle/>
                    <a:p>
                      <a:r>
                        <a:rPr lang="en-US" dirty="0" smtClean="0"/>
                        <a:t>Creativity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component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colorful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component, colorful, and unique presentation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0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62" y="266603"/>
            <a:ext cx="4398724" cy="6430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304" y="2393024"/>
            <a:ext cx="3021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a really</a:t>
            </a:r>
          </a:p>
          <a:p>
            <a:r>
              <a:rPr lang="en-US" sz="2400" dirty="0" smtClean="0"/>
              <a:t> creative FCAT </a:t>
            </a:r>
          </a:p>
          <a:p>
            <a:r>
              <a:rPr lang="en-US" sz="2400" dirty="0" smtClean="0"/>
              <a:t>category poster!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92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Wednesday:  Intensive Language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</a:t>
            </a:r>
            <a:r>
              <a:rPr lang="en-US" dirty="0" smtClean="0"/>
              <a:t>3000</a:t>
            </a:r>
            <a:endParaRPr lang="en-US" dirty="0"/>
          </a:p>
          <a:p>
            <a:r>
              <a:rPr lang="en-US" dirty="0" smtClean="0"/>
              <a:t>Achieve </a:t>
            </a:r>
            <a:r>
              <a:rPr lang="en-US" dirty="0" smtClean="0"/>
              <a:t>3000 story of the day – Must be complete this week and can be completed as homework prior to 11 pm.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22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Thursday:  </a:t>
            </a:r>
            <a:r>
              <a:rPr lang="en-US" dirty="0" err="1"/>
              <a:t>Bellwork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3" y="2678459"/>
            <a:ext cx="2818899" cy="3758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03" y="2747115"/>
            <a:ext cx="2724484" cy="3703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215" y="1520998"/>
            <a:ext cx="731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 =Why something happens.  Effect = What happens</a:t>
            </a:r>
          </a:p>
          <a:p>
            <a:r>
              <a:rPr lang="en-US" dirty="0" smtClean="0"/>
              <a:t>Write down the cause and the effect for each picture.</a:t>
            </a:r>
          </a:p>
          <a:p>
            <a:r>
              <a:rPr lang="en-US" dirty="0" smtClean="0"/>
              <a:t>What can you predict is the outcome of each picture?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107" y="2747115"/>
            <a:ext cx="2926158" cy="36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752600"/>
            <a:ext cx="8735492" cy="4783992"/>
          </a:xfrm>
        </p:spPr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Why should it be important to understand how authors use cause and effect relationships in texts?</a:t>
            </a:r>
          </a:p>
          <a:p>
            <a:endParaRPr lang="en-US" dirty="0"/>
          </a:p>
          <a:p>
            <a:r>
              <a:rPr lang="en-US" dirty="0" smtClean="0"/>
              <a:t>When reading ask purpose setting questions –</a:t>
            </a:r>
          </a:p>
          <a:p>
            <a:r>
              <a:rPr lang="en-US" dirty="0" smtClean="0"/>
              <a:t>What were the causes of the event?  What were the effects?</a:t>
            </a:r>
          </a:p>
          <a:p>
            <a:r>
              <a:rPr lang="en-US" dirty="0" smtClean="0"/>
              <a:t>Why did the event happen?  What effect </a:t>
            </a:r>
            <a:r>
              <a:rPr lang="en-US" dirty="0" smtClean="0"/>
              <a:t>did it have?</a:t>
            </a:r>
          </a:p>
          <a:p>
            <a:endParaRPr lang="en-US" dirty="0"/>
          </a:p>
          <a:p>
            <a:r>
              <a:rPr lang="en-US" dirty="0" smtClean="0"/>
              <a:t>What type of articles would have cause and effect?</a:t>
            </a:r>
          </a:p>
        </p:txBody>
      </p:sp>
    </p:spTree>
    <p:extLst>
      <p:ext uri="{BB962C8B-B14F-4D97-AF65-F5344CB8AC3E}">
        <p14:creationId xmlns:p14="http://schemas.microsoft.com/office/powerpoint/2010/main" val="19109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r>
              <a:rPr lang="en-US" dirty="0" smtClean="0"/>
              <a:t>: 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3"/>
            <a:ext cx="7811713" cy="4415117"/>
          </a:xfrm>
        </p:spPr>
        <p:txBody>
          <a:bodyPr numCol="1">
            <a:normAutofit lnSpcReduction="10000"/>
          </a:bodyPr>
          <a:lstStyle/>
          <a:p>
            <a:r>
              <a:rPr lang="en-US" dirty="0"/>
              <a:t>Look for common signal words and phrases in an article!!!!</a:t>
            </a:r>
          </a:p>
          <a:p>
            <a:pPr algn="ctr"/>
            <a:r>
              <a:rPr lang="en-US" dirty="0"/>
              <a:t>Consequently</a:t>
            </a:r>
          </a:p>
          <a:p>
            <a:pPr algn="ctr"/>
            <a:r>
              <a:rPr lang="en-US" dirty="0"/>
              <a:t>Since</a:t>
            </a:r>
          </a:p>
          <a:p>
            <a:pPr algn="ctr"/>
            <a:r>
              <a:rPr lang="en-US" dirty="0"/>
              <a:t>As </a:t>
            </a:r>
            <a:r>
              <a:rPr lang="en-US" dirty="0" smtClean="0"/>
              <a:t>a result</a:t>
            </a:r>
          </a:p>
          <a:p>
            <a:pPr algn="ctr"/>
            <a:r>
              <a:rPr lang="en-US" dirty="0" smtClean="0"/>
              <a:t>Due to</a:t>
            </a:r>
          </a:p>
          <a:p>
            <a:pPr algn="ctr"/>
            <a:r>
              <a:rPr lang="en-US" dirty="0" smtClean="0"/>
              <a:t>Because</a:t>
            </a:r>
          </a:p>
          <a:p>
            <a:pPr algn="ctr"/>
            <a:r>
              <a:rPr lang="en-US" dirty="0" smtClean="0"/>
              <a:t>Thus</a:t>
            </a:r>
          </a:p>
          <a:p>
            <a:pPr algn="ctr"/>
            <a:r>
              <a:rPr lang="en-US" dirty="0" smtClean="0"/>
              <a:t>Accordingly</a:t>
            </a:r>
          </a:p>
          <a:p>
            <a:pPr algn="ctr"/>
            <a:r>
              <a:rPr lang="en-US" dirty="0" smtClean="0"/>
              <a:t>Therefore</a:t>
            </a:r>
          </a:p>
          <a:p>
            <a:pPr algn="ctr"/>
            <a:r>
              <a:rPr lang="en-US" dirty="0" smtClean="0"/>
              <a:t>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</a:t>
            </a:r>
            <a:r>
              <a:rPr lang="en-US" dirty="0" smtClean="0"/>
              <a:t>: 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your favorite children’s story?</a:t>
            </a:r>
          </a:p>
          <a:p>
            <a:endParaRPr lang="en-US" dirty="0"/>
          </a:p>
          <a:p>
            <a:r>
              <a:rPr lang="en-US" dirty="0" smtClean="0"/>
              <a:t>What was the title of the story?</a:t>
            </a:r>
          </a:p>
          <a:p>
            <a:r>
              <a:rPr lang="en-US" dirty="0" smtClean="0"/>
              <a:t>Who were the main characters?</a:t>
            </a:r>
          </a:p>
          <a:p>
            <a:r>
              <a:rPr lang="en-US" dirty="0" smtClean="0"/>
              <a:t>Describe the setting.</a:t>
            </a:r>
          </a:p>
          <a:p>
            <a:r>
              <a:rPr lang="en-US" dirty="0" smtClean="0"/>
              <a:t>Write a summary of the story.</a:t>
            </a:r>
          </a:p>
          <a:p>
            <a:r>
              <a:rPr lang="en-US" dirty="0" smtClean="0"/>
              <a:t>Rename the story!</a:t>
            </a:r>
          </a:p>
          <a:p>
            <a:endParaRPr lang="en-US" dirty="0"/>
          </a:p>
          <a:p>
            <a:r>
              <a:rPr lang="en-US" dirty="0" smtClean="0"/>
              <a:t>All of these are literary elements!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 smtClean="0"/>
              <a:t>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2657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According to the article, what was one reason for ___?</a:t>
            </a:r>
          </a:p>
          <a:p>
            <a:r>
              <a:rPr lang="en-US" dirty="0" smtClean="0"/>
              <a:t>What caused ___ to ___?</a:t>
            </a:r>
          </a:p>
          <a:p>
            <a:r>
              <a:rPr lang="en-US" dirty="0" smtClean="0"/>
              <a:t>What happened as a result of ___?</a:t>
            </a:r>
          </a:p>
          <a:p>
            <a:r>
              <a:rPr lang="en-US" dirty="0" smtClean="0"/>
              <a:t>How did ___ influence ___?</a:t>
            </a:r>
          </a:p>
          <a:p>
            <a:r>
              <a:rPr lang="en-US" dirty="0" smtClean="0"/>
              <a:t>What was the effect of ___?</a:t>
            </a:r>
          </a:p>
          <a:p>
            <a:r>
              <a:rPr lang="en-US" dirty="0" smtClean="0"/>
              <a:t>Why did ___ happen to ___?</a:t>
            </a:r>
          </a:p>
          <a:p>
            <a:r>
              <a:rPr lang="en-US" dirty="0" smtClean="0"/>
              <a:t>How did the conflict between ___ and___ begin?</a:t>
            </a:r>
          </a:p>
          <a:p>
            <a:r>
              <a:rPr lang="en-US" dirty="0" smtClean="0"/>
              <a:t>What is the main reason/cause that ___ happens?</a:t>
            </a:r>
          </a:p>
          <a:p>
            <a:r>
              <a:rPr lang="en-US" dirty="0" smtClean="0"/>
              <a:t>Which factor influenced_____?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Swing is the Thing and write down 3 different cause and effect relationships within the text.</a:t>
            </a:r>
          </a:p>
          <a:p>
            <a:endParaRPr lang="en-US" dirty="0"/>
          </a:p>
          <a:p>
            <a:r>
              <a:rPr lang="en-US" dirty="0" smtClean="0"/>
              <a:t>Share with </a:t>
            </a:r>
            <a:r>
              <a:rPr lang="en-US" smtClean="0"/>
              <a:t>your group!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8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FCAT </a:t>
            </a:r>
            <a:r>
              <a:rPr lang="en-US" dirty="0" err="1" smtClean="0"/>
              <a:t>Bootcamp</a:t>
            </a:r>
            <a:r>
              <a:rPr lang="en-US" dirty="0" smtClean="0"/>
              <a:t> Notebook</a:t>
            </a:r>
          </a:p>
          <a:p>
            <a:endParaRPr lang="en-US" dirty="0"/>
          </a:p>
          <a:p>
            <a:r>
              <a:rPr lang="en-US" dirty="0" smtClean="0"/>
              <a:t>What is one thing that has stuck with you?</a:t>
            </a:r>
          </a:p>
          <a:p>
            <a:r>
              <a:rPr lang="en-US" dirty="0" smtClean="0"/>
              <a:t>What is one area that you still have questions?</a:t>
            </a:r>
          </a:p>
          <a:p>
            <a:r>
              <a:rPr lang="en-US" dirty="0" smtClean="0"/>
              <a:t>Rate your understanding of the topics covered this week –</a:t>
            </a:r>
          </a:p>
          <a:p>
            <a:r>
              <a:rPr lang="en-US" dirty="0" smtClean="0"/>
              <a:t>Confused	</a:t>
            </a:r>
            <a:r>
              <a:rPr lang="en-US" dirty="0" smtClean="0"/>
              <a:t>     </a:t>
            </a:r>
            <a:r>
              <a:rPr lang="en-US" dirty="0" err="1" smtClean="0"/>
              <a:t>Kinda</a:t>
            </a:r>
            <a:r>
              <a:rPr lang="en-US" dirty="0" smtClean="0"/>
              <a:t>	Okay	</a:t>
            </a:r>
            <a:r>
              <a:rPr lang="en-US" dirty="0" smtClean="0"/>
              <a:t>    Great</a:t>
            </a:r>
            <a:r>
              <a:rPr lang="en-US" dirty="0" smtClean="0"/>
              <a:t>	Awesome!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4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EQ:  What do I need to work on to increase my comprehension?</a:t>
            </a:r>
          </a:p>
          <a:p>
            <a:endParaRPr lang="en-US" dirty="0"/>
          </a:p>
          <a:p>
            <a:r>
              <a:rPr lang="en-US" dirty="0" smtClean="0"/>
              <a:t>Complete all assignments from this week.</a:t>
            </a:r>
          </a:p>
          <a:p>
            <a:endParaRPr lang="en-US" dirty="0"/>
          </a:p>
          <a:p>
            <a:r>
              <a:rPr lang="en-US" dirty="0" smtClean="0"/>
              <a:t>If you are 100% done </a:t>
            </a:r>
          </a:p>
          <a:p>
            <a:pPr lvl="1"/>
            <a:r>
              <a:rPr lang="en-US" dirty="0" smtClean="0"/>
              <a:t>Intensive Language Arts – complete a new Achieve 300 story</a:t>
            </a:r>
          </a:p>
          <a:p>
            <a:pPr lvl="1"/>
            <a:r>
              <a:rPr lang="en-US" dirty="0" smtClean="0"/>
              <a:t>AVID – Text mark a current event from the newspaper.  Include all text features used.</a:t>
            </a:r>
          </a:p>
        </p:txBody>
      </p:sp>
    </p:spTree>
    <p:extLst>
      <p:ext uri="{BB962C8B-B14F-4D97-AF65-F5344CB8AC3E}">
        <p14:creationId xmlns:p14="http://schemas.microsoft.com/office/powerpoint/2010/main" val="120163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Monday: Literary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86419" cy="4445000"/>
          </a:xfrm>
        </p:spPr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How do we go about analyzing an author’s use of literary elements to develop literature?</a:t>
            </a:r>
          </a:p>
          <a:p>
            <a:endParaRPr lang="en-US" dirty="0" smtClean="0"/>
          </a:p>
          <a:p>
            <a:r>
              <a:rPr lang="en-US" dirty="0" smtClean="0"/>
              <a:t>Think – How do authors use literary elements to develop a piece of literature?</a:t>
            </a:r>
            <a:endParaRPr lang="en-US" dirty="0"/>
          </a:p>
          <a:p>
            <a:r>
              <a:rPr lang="en-US" dirty="0" smtClean="0"/>
              <a:t>How do the plot events contribute to the conflict and resolution?</a:t>
            </a:r>
          </a:p>
          <a:p>
            <a:r>
              <a:rPr lang="en-US" dirty="0" smtClean="0"/>
              <a:t>How can we sum up the theme of a piece in one sentence?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16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sentence from the passage indicates that __ wants to __?</a:t>
            </a:r>
          </a:p>
          <a:p>
            <a:r>
              <a:rPr lang="en-US" dirty="0" smtClean="0"/>
              <a:t>How does the setting of the essay contribute to the development of the narrative?</a:t>
            </a:r>
          </a:p>
          <a:p>
            <a:r>
              <a:rPr lang="en-US" dirty="0" smtClean="0"/>
              <a:t>Which event in the essay is most important in changing the narrator’s opinion of __?</a:t>
            </a:r>
          </a:p>
          <a:p>
            <a:r>
              <a:rPr lang="en-US" dirty="0" smtClean="0"/>
              <a:t>Which sentence best expresses the central conflict in the passage?</a:t>
            </a:r>
          </a:p>
          <a:p>
            <a:r>
              <a:rPr lang="en-US" dirty="0" smtClean="0"/>
              <a:t>Which line from the poem most clearly reveals its theme?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Monday:  Question Stems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phrase best describes both the ___ in “___” and the speaker in “____”?</a:t>
            </a:r>
          </a:p>
          <a:p>
            <a:r>
              <a:rPr lang="en-US" dirty="0" smtClean="0"/>
              <a:t>Which statement best expresses the speaker’s point of view in the first stanza of the poem?</a:t>
            </a:r>
          </a:p>
          <a:p>
            <a:r>
              <a:rPr lang="en-US" dirty="0" smtClean="0"/>
              <a:t>Which statement best conveys the resolution in the 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4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Theme</a:t>
            </a:r>
          </a:p>
          <a:p>
            <a:r>
              <a:rPr lang="en-US" dirty="0" smtClean="0"/>
              <a:t>Plot</a:t>
            </a:r>
          </a:p>
          <a:p>
            <a:r>
              <a:rPr lang="en-US" dirty="0" smtClean="0"/>
              <a:t>Foreshadowing</a:t>
            </a:r>
          </a:p>
          <a:p>
            <a:r>
              <a:rPr lang="en-US" dirty="0" smtClean="0"/>
              <a:t>Flashback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Protagonist</a:t>
            </a:r>
          </a:p>
          <a:p>
            <a:r>
              <a:rPr lang="en-US" dirty="0" smtClean="0"/>
              <a:t>Antagonist</a:t>
            </a:r>
          </a:p>
          <a:p>
            <a:r>
              <a:rPr lang="en-US" dirty="0" smtClean="0"/>
              <a:t>Character Point of View</a:t>
            </a:r>
          </a:p>
          <a:p>
            <a:r>
              <a:rPr lang="en-US" dirty="0" smtClean="0"/>
              <a:t>Conflict – Internal and External</a:t>
            </a:r>
          </a:p>
          <a:p>
            <a:r>
              <a:rPr lang="en-US" dirty="0" smtClean="0"/>
              <a:t>Resolution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Write all of the literary terms on a piece of chart paper and define them visually as a group.</a:t>
            </a:r>
          </a:p>
          <a:p>
            <a:endParaRPr lang="en-US" dirty="0"/>
          </a:p>
          <a:p>
            <a:r>
              <a:rPr lang="en-US" dirty="0" smtClean="0"/>
              <a:t>Define all of the terms in your notebook.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601084"/>
              </p:ext>
            </p:extLst>
          </p:nvPr>
        </p:nvGraphicFramePr>
        <p:xfrm>
          <a:off x="643125" y="2989484"/>
          <a:ext cx="7457340" cy="348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128" y="1657382"/>
            <a:ext cx="2577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the graph.  What does the information show you?  </a:t>
            </a:r>
          </a:p>
          <a:p>
            <a:r>
              <a:rPr lang="en-US" dirty="0" smtClean="0"/>
              <a:t>What type of article might this graph be connected to?  </a:t>
            </a:r>
          </a:p>
          <a:p>
            <a:r>
              <a:rPr lang="en-US" dirty="0" smtClean="0"/>
              <a:t>What would be the main idea of the article, </a:t>
            </a:r>
          </a:p>
          <a:p>
            <a:r>
              <a:rPr lang="en-US" dirty="0" smtClean="0"/>
              <a:t>and the author’s purpose for writing the article?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3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r>
              <a:rPr lang="en-US" dirty="0" smtClean="0"/>
              <a:t>:  Synthesize, Analyze,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85" y="1752600"/>
            <a:ext cx="8781957" cy="48304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What important information do the different parts of the passage (topics, ideas, text features, text structures) offer?</a:t>
            </a:r>
          </a:p>
          <a:p>
            <a:endParaRPr lang="en-US" dirty="0"/>
          </a:p>
          <a:p>
            <a:r>
              <a:rPr lang="en-US" dirty="0" smtClean="0"/>
              <a:t>Ask purpose setting questions when reading an article.</a:t>
            </a:r>
          </a:p>
          <a:p>
            <a:r>
              <a:rPr lang="en-US" dirty="0" smtClean="0"/>
              <a:t>What important information do the different parts of the passage offer?</a:t>
            </a:r>
          </a:p>
          <a:p>
            <a:r>
              <a:rPr lang="en-US" dirty="0" smtClean="0"/>
              <a:t>Who would most likely be able to use the information?  For what purpose?</a:t>
            </a:r>
          </a:p>
          <a:p>
            <a:r>
              <a:rPr lang="en-US" dirty="0" smtClean="0"/>
              <a:t>Is there more than one article?  If so, which source provided the most useful information for the given purpose?</a:t>
            </a:r>
          </a:p>
          <a:p>
            <a:r>
              <a:rPr lang="en-US" dirty="0" smtClean="0"/>
              <a:t>After thinking about all the different sources of information, what new conclusions can we draw about the ideas/topics?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74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Tuesday:  Synthesize, Analyze, 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7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reading articles:</a:t>
            </a:r>
          </a:p>
          <a:p>
            <a:endParaRPr lang="en-US" dirty="0"/>
          </a:p>
          <a:p>
            <a:r>
              <a:rPr lang="en-US" dirty="0" smtClean="0"/>
              <a:t>1 – Ask purpose setting questions</a:t>
            </a:r>
          </a:p>
          <a:p>
            <a:r>
              <a:rPr lang="en-US" dirty="0" smtClean="0"/>
              <a:t>2 – preview text features/structure</a:t>
            </a:r>
          </a:p>
          <a:p>
            <a:pPr lvl="1"/>
            <a:r>
              <a:rPr lang="en-US" dirty="0" smtClean="0"/>
              <a:t>Look for clues!</a:t>
            </a:r>
          </a:p>
          <a:p>
            <a:r>
              <a:rPr lang="en-US" dirty="0" smtClean="0"/>
              <a:t>3 – Pause during reading</a:t>
            </a:r>
          </a:p>
          <a:p>
            <a:pPr lvl="1"/>
            <a:r>
              <a:rPr lang="en-US" dirty="0" smtClean="0"/>
              <a:t>Make connections</a:t>
            </a:r>
          </a:p>
          <a:p>
            <a:pPr lvl="1"/>
            <a:r>
              <a:rPr lang="en-US" dirty="0" smtClean="0"/>
              <a:t>Draw conclusions</a:t>
            </a:r>
          </a:p>
          <a:p>
            <a:r>
              <a:rPr lang="en-US" dirty="0" smtClean="0"/>
              <a:t>4 – Summarize</a:t>
            </a:r>
          </a:p>
          <a:p>
            <a:r>
              <a:rPr lang="en-US" dirty="0" smtClean="0"/>
              <a:t>5 – Evaluate</a:t>
            </a:r>
          </a:p>
          <a:p>
            <a:pPr lvl="1"/>
            <a:r>
              <a:rPr lang="en-US" dirty="0" smtClean="0"/>
              <a:t>What parts of the article are the most important?</a:t>
            </a:r>
          </a:p>
          <a:p>
            <a:r>
              <a:rPr lang="en-US" dirty="0" smtClean="0"/>
              <a:t>6 – EVIDENCE!</a:t>
            </a:r>
          </a:p>
        </p:txBody>
      </p:sp>
    </p:spTree>
    <p:extLst>
      <p:ext uri="{BB962C8B-B14F-4D97-AF65-F5344CB8AC3E}">
        <p14:creationId xmlns:p14="http://schemas.microsoft.com/office/powerpoint/2010/main" val="45041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690</TotalTime>
  <Words>1197</Words>
  <Application>Microsoft Macintosh PowerPoint</Application>
  <PresentationFormat>On-screen Show (4:3)</PresentationFormat>
  <Paragraphs>168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FCAT Boot Camp Week 2</vt:lpstr>
      <vt:lpstr>Monday:  Bellwork</vt:lpstr>
      <vt:lpstr>Monday: Literary Elements</vt:lpstr>
      <vt:lpstr>Monday:  Question Stems</vt:lpstr>
      <vt:lpstr>Monday:  Question Stems Continued</vt:lpstr>
      <vt:lpstr>Monday:  Activity</vt:lpstr>
      <vt:lpstr>Tuesday:  Bellwork</vt:lpstr>
      <vt:lpstr>Tuesday:  Synthesize, Analyze, Evaluate</vt:lpstr>
      <vt:lpstr>Tuesday:  Synthesize, Analyze, Evaluate</vt:lpstr>
      <vt:lpstr>Tuesday: Question Stems</vt:lpstr>
      <vt:lpstr>Tuesday: Question Stems</vt:lpstr>
      <vt:lpstr>Tuesday: Assignment</vt:lpstr>
      <vt:lpstr>Wednesday:  AVID</vt:lpstr>
      <vt:lpstr>Wednesday:  AVID Rubric</vt:lpstr>
      <vt:lpstr>PowerPoint Presentation</vt:lpstr>
      <vt:lpstr>Wednesday:  Intensive Language Arts</vt:lpstr>
      <vt:lpstr>Thursday:  Bellwork</vt:lpstr>
      <vt:lpstr>Thursday:</vt:lpstr>
      <vt:lpstr>Thursday:  Question Stems</vt:lpstr>
      <vt:lpstr>Thursday Question Stems</vt:lpstr>
      <vt:lpstr>Thursday:  Assignment</vt:lpstr>
      <vt:lpstr>Friday:  Bellwork</vt:lpstr>
      <vt:lpstr>Friday:  Assignment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FCAT Boot Camp Week 1</dc:title>
  <dc:creator>Calhoun Kerrale</dc:creator>
  <cp:lastModifiedBy>Calhoun Kerrale</cp:lastModifiedBy>
  <cp:revision>35</cp:revision>
  <dcterms:created xsi:type="dcterms:W3CDTF">2013-03-10T20:27:41Z</dcterms:created>
  <dcterms:modified xsi:type="dcterms:W3CDTF">2013-03-17T02:55:03Z</dcterms:modified>
</cp:coreProperties>
</file>