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sldIdLst>
    <p:sldId id="256" r:id="rId2"/>
    <p:sldId id="266" r:id="rId3"/>
    <p:sldId id="283" r:id="rId4"/>
    <p:sldId id="257" r:id="rId5"/>
    <p:sldId id="264" r:id="rId6"/>
    <p:sldId id="276" r:id="rId7"/>
    <p:sldId id="258" r:id="rId8"/>
    <p:sldId id="259" r:id="rId9"/>
    <p:sldId id="284" r:id="rId10"/>
    <p:sldId id="278" r:id="rId11"/>
    <p:sldId id="285" r:id="rId12"/>
    <p:sldId id="260" r:id="rId13"/>
    <p:sldId id="262" r:id="rId14"/>
    <p:sldId id="272" r:id="rId15"/>
    <p:sldId id="281" r:id="rId16"/>
    <p:sldId id="286" r:id="rId17"/>
    <p:sldId id="288" r:id="rId18"/>
    <p:sldId id="268" r:id="rId19"/>
    <p:sldId id="289" r:id="rId20"/>
    <p:sldId id="274" r:id="rId21"/>
    <p:sldId id="27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000364829396325443"/>
          <c:y val="0.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668635170604"/>
          <c:y val="0.249749753937008"/>
          <c:w val="0.500166830708661"/>
          <c:h val="0.7502502460629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Author's Purpose = PIES</c:v>
                </c:pt>
              </c:strCache>
            </c:strRef>
          </c:tx>
          <c:explosion val="13"/>
          <c:cat>
            <c:strRef>
              <c:f>Sheet1!$A$2:$A$5</c:f>
              <c:strCache>
                <c:ptCount val="4"/>
                <c:pt idx="0">
                  <c:v>Persuade</c:v>
                </c:pt>
                <c:pt idx="1">
                  <c:v>Inform</c:v>
                </c:pt>
                <c:pt idx="2">
                  <c:v>Entertain</c:v>
                </c:pt>
                <c:pt idx="3">
                  <c:v>Share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3.0</c:v>
                </c:pt>
                <c:pt idx="1">
                  <c:v>6.0</c:v>
                </c:pt>
                <c:pt idx="2">
                  <c:v>6.0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8170767716535"/>
          <c:y val="0.133660187007874"/>
          <c:w val="0.228912565616798"/>
          <c:h val="0.3730541338582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3AB39-A43D-384A-83DE-584C2172B3B5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CDF1-2601-9540-98C1-3B207752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CDF1-2601-9540-98C1-3B20775205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gm.nationalgeographic.com/myshot/gallery/386266" TargetMode="External"/><Relationship Id="rId3" Type="http://schemas.openxmlformats.org/officeDocument/2006/relationships/hyperlink" Target="http://travel.nationalgeographic.com/travel/countries/united-kingdom-guide/?source=podinlin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FCAT Boot Camp</a:t>
            </a:r>
            <a:br>
              <a:rPr lang="en-US" dirty="0" smtClean="0"/>
            </a:br>
            <a:r>
              <a:rPr lang="en-US" dirty="0" smtClean="0"/>
              <a:t>Week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4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Tuesday</a:t>
            </a:r>
            <a:r>
              <a:rPr lang="en-US" dirty="0" smtClean="0"/>
              <a:t>:  Question </a:t>
            </a:r>
            <a:r>
              <a:rPr lang="en-US" dirty="0" err="1" smtClean="0"/>
              <a:t>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375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Author’s Perspective:</a:t>
            </a:r>
          </a:p>
          <a:p>
            <a:r>
              <a:rPr lang="en-US" dirty="0"/>
              <a:t> </a:t>
            </a:r>
            <a:r>
              <a:rPr lang="en-US" dirty="0" smtClean="0"/>
              <a:t> The author of this article would most likely make the statement that ____.</a:t>
            </a:r>
          </a:p>
          <a:p>
            <a:r>
              <a:rPr lang="en-US" dirty="0" smtClean="0"/>
              <a:t>Which statement best describes the author’s perspective about ___? </a:t>
            </a:r>
          </a:p>
          <a:p>
            <a:r>
              <a:rPr lang="en-US" dirty="0" smtClean="0"/>
              <a:t>Which statement reveals the author’s bias toward___?</a:t>
            </a:r>
          </a:p>
          <a:p>
            <a:r>
              <a:rPr lang="en-US" dirty="0" smtClean="0"/>
              <a:t>In this excerpt, the author’s information displays a bias against all the following groups EXCEPT___.</a:t>
            </a:r>
          </a:p>
          <a:p>
            <a:r>
              <a:rPr lang="en-US" dirty="0" smtClean="0"/>
              <a:t>The author of this passage wants the reader to think that ____.</a:t>
            </a:r>
          </a:p>
          <a:p>
            <a:r>
              <a:rPr lang="en-US" dirty="0" smtClean="0"/>
              <a:t>In the author’s opinion, what should be done to/about___?</a:t>
            </a:r>
          </a:p>
          <a:p>
            <a:r>
              <a:rPr lang="en-US" dirty="0" smtClean="0"/>
              <a:t>Which statement best describes the author’s attitude toward___?</a:t>
            </a:r>
          </a:p>
          <a:p>
            <a:r>
              <a:rPr lang="en-US" dirty="0" smtClean="0"/>
              <a:t>What does the speaker in the poem believe about ____?</a:t>
            </a:r>
          </a:p>
          <a:p>
            <a:r>
              <a:rPr lang="en-US" dirty="0" smtClean="0"/>
              <a:t>What is the author’s point of view about ____?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41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 Question </a:t>
            </a:r>
            <a:r>
              <a:rPr lang="en-US" dirty="0" err="1" smtClean="0"/>
              <a:t>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Author’s Purpose:</a:t>
            </a:r>
          </a:p>
          <a:p>
            <a:endParaRPr lang="en-US" dirty="0"/>
          </a:p>
          <a:p>
            <a:r>
              <a:rPr lang="en-US" dirty="0" smtClean="0"/>
              <a:t>What is the author’s purpose in </a:t>
            </a:r>
            <a:r>
              <a:rPr lang="en-US" dirty="0"/>
              <a:t>s</a:t>
            </a:r>
            <a:r>
              <a:rPr lang="en-US" dirty="0" smtClean="0"/>
              <a:t>aying ___?</a:t>
            </a:r>
          </a:p>
          <a:p>
            <a:r>
              <a:rPr lang="en-US" dirty="0" smtClean="0"/>
              <a:t>What is the author’s main purpose in writing this passage/paragraph?</a:t>
            </a:r>
          </a:p>
          <a:p>
            <a:r>
              <a:rPr lang="en-US" dirty="0" smtClean="0"/>
              <a:t>What is the author’s purpose in mentioning____?</a:t>
            </a:r>
          </a:p>
          <a:p>
            <a:r>
              <a:rPr lang="en-US" dirty="0" smtClean="0"/>
              <a:t>The author uses this comparison/technique to ___.</a:t>
            </a:r>
          </a:p>
          <a:p>
            <a:r>
              <a:rPr lang="en-US" dirty="0" smtClean="0"/>
              <a:t>The author of this passage wants readers to think that___.</a:t>
            </a:r>
          </a:p>
          <a:p>
            <a:r>
              <a:rPr lang="en-US" dirty="0" smtClean="0"/>
              <a:t>Why does the author include the following quote/example?</a:t>
            </a:r>
          </a:p>
          <a:p>
            <a:r>
              <a:rPr lang="en-US" dirty="0" smtClean="0"/>
              <a:t>The author wrote this passage in order to ____.</a:t>
            </a:r>
          </a:p>
          <a:p>
            <a:r>
              <a:rPr lang="en-US" dirty="0" smtClean="0"/>
              <a:t>What type of article did the author most likely intend this to be?</a:t>
            </a:r>
          </a:p>
          <a:p>
            <a:r>
              <a:rPr lang="en-US" dirty="0" smtClean="0"/>
              <a:t>The author discusses ___ because ___.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097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Tuesday: Assignment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article and write three author’s purpose questions and three author’s perspective questions for the article.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1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 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How can inquiry help me study? </a:t>
            </a:r>
          </a:p>
          <a:p>
            <a:endParaRPr lang="en-US" dirty="0"/>
          </a:p>
          <a:p>
            <a:r>
              <a:rPr lang="en-US" dirty="0" smtClean="0"/>
              <a:t>Tutorial Day!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8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Wednesday:  Intensive Language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 3000</a:t>
            </a:r>
            <a:endParaRPr lang="en-US" dirty="0"/>
          </a:p>
          <a:p>
            <a:r>
              <a:rPr lang="en-US" dirty="0" smtClean="0"/>
              <a:t>Achieve 3000 story of the day – Must be complete this week and can be completed as homework prior to 11 pm.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522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Thursday:  </a:t>
            </a:r>
            <a:r>
              <a:rPr lang="en-US" dirty="0" err="1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going to take a quick quiz to see how anxious you are about taking the FCAT next week.</a:t>
            </a:r>
          </a:p>
          <a:p>
            <a:endParaRPr lang="en-US" dirty="0"/>
          </a:p>
          <a:p>
            <a:r>
              <a:rPr lang="en-US" dirty="0" smtClean="0"/>
              <a:t>Make a tally mark for each symptom you have, or have had.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2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0"/>
            <a:ext cx="8229600" cy="6629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b="1" u="sng" dirty="0"/>
              <a:t>DO YOU……………………………………………………………………?</a:t>
            </a:r>
            <a:endParaRPr lang="en-US" sz="2000" u="sng" dirty="0"/>
          </a:p>
          <a:p>
            <a:pPr>
              <a:lnSpc>
                <a:spcPct val="80000"/>
              </a:lnSpc>
            </a:pPr>
            <a:r>
              <a:rPr lang="en-US" sz="2000" dirty="0"/>
              <a:t>_____Get nervous before and/or during an exam?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_____Find it difficult to keep your jitters under control?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_____Develop a queasy stomach and/or cold, clammy hands?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_____Sometimes hyperventilate, feeling faint or light-headed?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_____Often find that the test – at first glance – appears foreign or 	  unfamiliar?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_____Find it difficult to sit still?	 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_____Have poor or personally unacceptable study habits?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_____Often blank out on exams, exhibiting minimal recall?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_____Have a personal history of failure on tests?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_____Worry excessively about the prospect of failure and its 	 	  consequences?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_____Have excessive pressure to succeed either from self or from 	  other sources?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_____Often compete with peers, family members, and/or friends for 	  grades?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_____Experience test panic because of the realization that you are 	  unprepared?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_____Fear having to maintain the burden of success?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_____Have pressing concerns/problems that occupy your mind?</a:t>
            </a:r>
          </a:p>
        </p:txBody>
      </p:sp>
    </p:spTree>
    <p:extLst>
      <p:ext uri="{BB962C8B-B14F-4D97-AF65-F5344CB8AC3E}">
        <p14:creationId xmlns:p14="http://schemas.microsoft.com/office/powerpoint/2010/main" val="338200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it all mean?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If you have 8 or less checks you are in optimal condition!</a:t>
            </a:r>
          </a:p>
          <a:p>
            <a:endParaRPr lang="en-US"/>
          </a:p>
          <a:p>
            <a:r>
              <a:rPr lang="en-US"/>
              <a:t>So what now????</a:t>
            </a:r>
          </a:p>
          <a:p>
            <a:endParaRPr lang="en-US"/>
          </a:p>
          <a:p>
            <a:r>
              <a:rPr lang="en-US"/>
              <a:t>Preparation = NO stress!!!!</a:t>
            </a:r>
          </a:p>
        </p:txBody>
      </p:sp>
      <p:grpSp>
        <p:nvGrpSpPr>
          <p:cNvPr id="6160" name="Group 16"/>
          <p:cNvGrpSpPr>
            <a:grpSpLocks noChangeAspect="1"/>
          </p:cNvGrpSpPr>
          <p:nvPr>
            <p:ph sz="half" idx="4294967295"/>
          </p:nvPr>
        </p:nvGrpSpPr>
        <p:grpSpPr bwMode="auto">
          <a:xfrm>
            <a:off x="457200" y="1600200"/>
            <a:ext cx="4038600" cy="4530725"/>
            <a:chOff x="1735" y="733"/>
            <a:chExt cx="2290" cy="2566"/>
          </a:xfrm>
        </p:grpSpPr>
        <p:sp>
          <p:nvSpPr>
            <p:cNvPr id="615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735" y="733"/>
              <a:ext cx="2290" cy="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_s6161"/>
            <p:cNvSpPr>
              <a:spLocks noChangeArrowheads="1"/>
            </p:cNvSpPr>
            <p:nvPr/>
          </p:nvSpPr>
          <p:spPr bwMode="auto">
            <a:xfrm flipV="1">
              <a:off x="2498" y="1024"/>
              <a:ext cx="764" cy="661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endParaRPr lang="en-US" sz="1300"/>
            </a:p>
            <a:p>
              <a:pPr algn="ctr"/>
              <a:r>
                <a:rPr lang="en-US" sz="1300"/>
                <a:t>4 – 8 checks </a:t>
              </a:r>
            </a:p>
            <a:p>
              <a:pPr algn="ctr"/>
              <a:r>
                <a:rPr lang="en-US" sz="1300"/>
                <a:t>= Mild</a:t>
              </a:r>
            </a:p>
          </p:txBody>
        </p:sp>
        <p:sp>
          <p:nvSpPr>
            <p:cNvPr id="6162" name="_s6162"/>
            <p:cNvSpPr>
              <a:spLocks noChangeArrowheads="1"/>
            </p:cNvSpPr>
            <p:nvPr/>
          </p:nvSpPr>
          <p:spPr bwMode="auto">
            <a:xfrm flipV="1">
              <a:off x="2117" y="1685"/>
              <a:ext cx="1526" cy="66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sz="1300"/>
                <a:t>8 – 11 checks =  Moderate</a:t>
              </a:r>
            </a:p>
          </p:txBody>
        </p:sp>
        <p:sp>
          <p:nvSpPr>
            <p:cNvPr id="6163" name="_s6163"/>
            <p:cNvSpPr>
              <a:spLocks noChangeArrowheads="1"/>
            </p:cNvSpPr>
            <p:nvPr/>
          </p:nvSpPr>
          <p:spPr bwMode="auto">
            <a:xfrm flipV="1">
              <a:off x="1735" y="2346"/>
              <a:ext cx="2290" cy="661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467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 algn="ctr"/>
              <a:r>
                <a:rPr lang="en-US" sz="1300"/>
                <a:t>12 or more checks = Severe Anxiety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13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3" y="1752600"/>
            <a:ext cx="8735492" cy="4783992"/>
          </a:xfrm>
        </p:spPr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How prepared are you for the FCAT?</a:t>
            </a:r>
          </a:p>
          <a:p>
            <a:endParaRPr lang="en-US" dirty="0"/>
          </a:p>
          <a:p>
            <a:r>
              <a:rPr lang="en-US" dirty="0" smtClean="0"/>
              <a:t>Read the Toughest Test Question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Write a GIST on Test Preparation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Share your GIST with your table</a:t>
            </a:r>
          </a:p>
          <a:p>
            <a:endParaRPr lang="en-US" dirty="0"/>
          </a:p>
          <a:p>
            <a:r>
              <a:rPr lang="en-US" dirty="0" smtClean="0"/>
              <a:t>Write a table GIST to share with the class!</a:t>
            </a:r>
          </a:p>
        </p:txBody>
      </p:sp>
    </p:spTree>
    <p:extLst>
      <p:ext uri="{BB962C8B-B14F-4D97-AF65-F5344CB8AC3E}">
        <p14:creationId xmlns:p14="http://schemas.microsoft.com/office/powerpoint/2010/main" val="19109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Test Anxiety  </a:t>
            </a:r>
            <a:r>
              <a:rPr lang="en-US" dirty="0" err="1" smtClean="0"/>
              <a:t>Powerpoint</a:t>
            </a:r>
            <a:r>
              <a:rPr lang="en-US" dirty="0" smtClean="0"/>
              <a:t>….you will use the info from this power point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7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Monday:  </a:t>
            </a:r>
            <a:r>
              <a:rPr lang="en-US" dirty="0" err="1" smtClean="0"/>
              <a:t>Bellwork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47" b="14547"/>
          <a:stretch>
            <a:fillRect/>
          </a:stretch>
        </p:blipFill>
        <p:spPr>
          <a:xfrm>
            <a:off x="949325" y="2724307"/>
            <a:ext cx="7416800" cy="3941606"/>
          </a:xfrm>
        </p:spPr>
      </p:pic>
      <p:sp>
        <p:nvSpPr>
          <p:cNvPr id="5" name="TextBox 4"/>
          <p:cNvSpPr txBox="1"/>
          <p:nvPr/>
        </p:nvSpPr>
        <p:spPr>
          <a:xfrm>
            <a:off x="275276" y="1581463"/>
            <a:ext cx="832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happening in this photo?  How did you come to that conclusion?  </a:t>
            </a:r>
          </a:p>
          <a:p>
            <a:r>
              <a:rPr lang="en-US" dirty="0" smtClean="0"/>
              <a:t>Provide details and evidence from the picture.  </a:t>
            </a:r>
          </a:p>
          <a:p>
            <a:r>
              <a:rPr lang="en-US" dirty="0" smtClean="0"/>
              <a:t>What would the title of this picture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1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</a:t>
            </a:r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proven that by writing down how you feel about taking any test prior to taking the test your test scores will go up!!!!  It’s called a brain dump.</a:t>
            </a:r>
          </a:p>
          <a:p>
            <a:endParaRPr lang="en-US" dirty="0" smtClean="0"/>
          </a:p>
          <a:p>
            <a:r>
              <a:rPr lang="en-US" dirty="0" smtClean="0"/>
              <a:t>How do you feel about taking the FCAT?</a:t>
            </a:r>
          </a:p>
          <a:p>
            <a:endParaRPr lang="en-US" dirty="0"/>
          </a:p>
          <a:p>
            <a:r>
              <a:rPr lang="en-US" dirty="0" smtClean="0"/>
              <a:t>What are you most worried about with the FCAT?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What is your goal for the FCAT – Be specific!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4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What are your testing strengths and goals?</a:t>
            </a:r>
          </a:p>
          <a:p>
            <a:endParaRPr lang="en-US" dirty="0"/>
          </a:p>
          <a:p>
            <a:r>
              <a:rPr lang="en-US" dirty="0" smtClean="0"/>
              <a:t>Create a goals, rewards, and plan of action poster for FCAT week!!!</a:t>
            </a:r>
          </a:p>
          <a:p>
            <a:endParaRPr lang="en-US" dirty="0"/>
          </a:p>
          <a:p>
            <a:r>
              <a:rPr lang="en-US" dirty="0" smtClean="0"/>
              <a:t>Your poster should contain strategies, an affirmation, a goal, a plan, test taking strategies, and a reward.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63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45049"/>
            <a:ext cx="8260672" cy="1039427"/>
          </a:xfrm>
        </p:spPr>
        <p:txBody>
          <a:bodyPr/>
          <a:lstStyle/>
          <a:p>
            <a:r>
              <a:rPr lang="en-US" dirty="0" smtClean="0"/>
              <a:t>Friday:  Rubric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68806"/>
              </p:ext>
            </p:extLst>
          </p:nvPr>
        </p:nvGraphicFramePr>
        <p:xfrm>
          <a:off x="154883" y="1114298"/>
          <a:ext cx="8859400" cy="592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850"/>
                <a:gridCol w="2214850"/>
                <a:gridCol w="2214850"/>
                <a:gridCol w="2214850"/>
              </a:tblGrid>
              <a:tr h="3197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Yet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</a:tr>
              <a:tr h="1758487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Contains goals for FCAT week.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Contains goals, strategies,</a:t>
                      </a:r>
                      <a:r>
                        <a:rPr lang="en-US" baseline="0" dirty="0" smtClean="0"/>
                        <a:t> and a plan of action for FCAT week.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Contains goals,</a:t>
                      </a:r>
                      <a:r>
                        <a:rPr lang="en-US" baseline="0" dirty="0" smtClean="0"/>
                        <a:t> a plan of action for FCAT week, strategies, an affirmation, and reward for reaching success!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1518693">
                <a:tc>
                  <a:txBody>
                    <a:bodyPr/>
                    <a:lstStyle/>
                    <a:p>
                      <a:r>
                        <a:rPr lang="en-US" dirty="0" smtClean="0"/>
                        <a:t>Neatness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Legible and  spelling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Legible,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spelling</a:t>
                      </a:r>
                      <a:r>
                        <a:rPr lang="en-US" baseline="0" dirty="0" smtClean="0"/>
                        <a:t>, conventions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Legible,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spelling</a:t>
                      </a:r>
                      <a:r>
                        <a:rPr lang="en-US" baseline="0" dirty="0" smtClean="0"/>
                        <a:t>, conventions, and correct usage of content</a:t>
                      </a:r>
                      <a:endParaRPr lang="en-US" dirty="0" smtClean="0"/>
                    </a:p>
                  </a:txBody>
                  <a:tcPr/>
                </a:tc>
              </a:tr>
              <a:tr h="1758487">
                <a:tc>
                  <a:txBody>
                    <a:bodyPr/>
                    <a:lstStyle/>
                    <a:p>
                      <a:r>
                        <a:rPr lang="en-US" dirty="0" smtClean="0"/>
                        <a:t>Creativity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 component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colorful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Visual component, colorful, and unique presentation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0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</a:t>
            </a:r>
            <a:r>
              <a:rPr lang="en-US" dirty="0" smtClean="0"/>
              <a:t> 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Carousel, Wales</a:t>
            </a:r>
          </a:p>
          <a:p>
            <a:r>
              <a:rPr lang="en-US" i="1" dirty="0"/>
              <a:t>Photograph by </a:t>
            </a:r>
            <a:r>
              <a:rPr lang="en-US" i="1" dirty="0">
                <a:hlinkClick r:id="rId2"/>
              </a:rPr>
              <a:t>Mahdi Dehestani, My Shot</a:t>
            </a:r>
          </a:p>
          <a:p>
            <a:r>
              <a:rPr lang="en-US" b="1" dirty="0"/>
              <a:t>This Month in Photo of the Day: Your Photos</a:t>
            </a:r>
            <a:endParaRPr lang="en-US" dirty="0"/>
          </a:p>
          <a:p>
            <a:r>
              <a:rPr lang="en-US" dirty="0"/>
              <a:t>In the middle of a long journey in the </a:t>
            </a:r>
            <a:r>
              <a:rPr lang="en-US" dirty="0">
                <a:hlinkClick r:id="rId3"/>
              </a:rPr>
              <a:t>U.K., while walking at Cardiff Bay in Wales, I was distracted by children screaming in happiness on a carousel. I could hardly remember the last time I was on one of those but could clearly remember the joy.</a:t>
            </a:r>
          </a:p>
          <a:p>
            <a:r>
              <a:rPr lang="en-US" i="1" dirty="0"/>
              <a:t>(This photo and caption were submitted to My Shot.)</a:t>
            </a:r>
            <a:endParaRPr lang="en-US" dirty="0"/>
          </a:p>
          <a:p>
            <a:r>
              <a:rPr lang="en-US" b="1" dirty="0"/>
              <a:t>What Makes This a Photo of the Day?</a:t>
            </a:r>
            <a:r>
              <a:rPr lang="en-US" dirty="0"/>
              <a:t> The whole of this photograph, from the expression of glee on the girl to her hair flowing behind her, conveys the feeling of joy in motion. And I like that she is dead center—right in the middle of the fun. </a:t>
            </a:r>
            <a:r>
              <a:rPr lang="en-US" i="1" dirty="0"/>
              <a:t>—</a:t>
            </a:r>
            <a:r>
              <a:rPr lang="en-US" i="1" dirty="0" err="1"/>
              <a:t>Alexa</a:t>
            </a:r>
            <a:r>
              <a:rPr lang="en-US" i="1" dirty="0"/>
              <a:t> Keefe, Photo of the Day </a:t>
            </a:r>
            <a:r>
              <a:rPr lang="en-US" i="1" dirty="0" err="1"/>
              <a:t>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</a:t>
            </a:r>
            <a:r>
              <a:rPr lang="en-US" dirty="0" smtClean="0"/>
              <a:t>:  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86419" cy="4445000"/>
          </a:xfrm>
        </p:spPr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How can using evidence from the text help to determine the main idea of a text?</a:t>
            </a:r>
          </a:p>
          <a:p>
            <a:r>
              <a:rPr lang="en-US" dirty="0" smtClean="0"/>
              <a:t>Make sure to MARK THE TEXT!!!</a:t>
            </a:r>
          </a:p>
          <a:p>
            <a:r>
              <a:rPr lang="en-US" dirty="0" smtClean="0"/>
              <a:t>Look at the title, first, and last paragraphs for the main idea.</a:t>
            </a:r>
          </a:p>
          <a:p>
            <a:r>
              <a:rPr lang="en-US" dirty="0" smtClean="0"/>
              <a:t>Use prediction from the text features and text structures.</a:t>
            </a:r>
          </a:p>
          <a:p>
            <a:r>
              <a:rPr lang="en-US" dirty="0" smtClean="0"/>
              <a:t>Use inferences, and details from the passage.</a:t>
            </a:r>
          </a:p>
          <a:p>
            <a:r>
              <a:rPr lang="en-US" dirty="0" smtClean="0"/>
              <a:t>Summarize the passage to ensure comprehension!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316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 Question 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statement best expresses the main idea of the article?</a:t>
            </a:r>
          </a:p>
          <a:p>
            <a:r>
              <a:rPr lang="en-US" dirty="0" smtClean="0"/>
              <a:t>Which sentence best summarizes the author’s___?</a:t>
            </a:r>
          </a:p>
          <a:p>
            <a:r>
              <a:rPr lang="en-US" dirty="0" smtClean="0"/>
              <a:t>From the information provided in the article and ___, the reader can predict that ____.</a:t>
            </a:r>
          </a:p>
          <a:p>
            <a:r>
              <a:rPr lang="en-US" dirty="0" smtClean="0"/>
              <a:t>From reading the article, the reader can infer that ___ will___.</a:t>
            </a:r>
          </a:p>
          <a:p>
            <a:r>
              <a:rPr lang="en-US" dirty="0" smtClean="0"/>
              <a:t>Based on the essay, which action will the narrator most likely take in the future?</a:t>
            </a:r>
          </a:p>
          <a:p>
            <a:r>
              <a:rPr lang="en-US" dirty="0" smtClean="0"/>
              <a:t>How does the author support the idea that___?</a:t>
            </a:r>
          </a:p>
        </p:txBody>
      </p:sp>
    </p:spTree>
    <p:extLst>
      <p:ext uri="{BB962C8B-B14F-4D97-AF65-F5344CB8AC3E}">
        <p14:creationId xmlns:p14="http://schemas.microsoft.com/office/powerpoint/2010/main" val="426948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 Activity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passages provided, and write a skirt summary and the main idea of each article.</a:t>
            </a:r>
          </a:p>
          <a:p>
            <a:endParaRPr lang="en-US" dirty="0"/>
          </a:p>
          <a:p>
            <a:r>
              <a:rPr lang="en-US" dirty="0" smtClean="0"/>
              <a:t>Choose a new title for the articles that matches the main idea!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0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 </a:t>
            </a:r>
            <a:r>
              <a:rPr lang="en-US" dirty="0" err="1" smtClean="0"/>
              <a:t>Bellwork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0" y="2531533"/>
            <a:ext cx="2971688" cy="4080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77" y="2531533"/>
            <a:ext cx="3137265" cy="3897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6305" y="1649549"/>
            <a:ext cx="422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do you see?</a:t>
            </a:r>
            <a:endParaRPr lang="en-US" dirty="0"/>
          </a:p>
          <a:p>
            <a:pPr algn="ctr"/>
            <a:r>
              <a:rPr lang="en-US" dirty="0" smtClean="0"/>
              <a:t>Describe what you see using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3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r>
              <a:rPr lang="en-US" dirty="0" smtClean="0"/>
              <a:t>: Author’s Purpose, and Author’s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78205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EQ</a:t>
            </a:r>
            <a:r>
              <a:rPr lang="en-US" dirty="0" smtClean="0"/>
              <a:t>:  What is the difference between author’s purpose and author’s perspective?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1123739"/>
              </p:ext>
            </p:extLst>
          </p:nvPr>
        </p:nvGraphicFramePr>
        <p:xfrm>
          <a:off x="294174" y="233212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2662" y="4470487"/>
            <a:ext cx="3319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author could be sharing </a:t>
            </a:r>
          </a:p>
          <a:p>
            <a:r>
              <a:rPr lang="en-US" dirty="0" smtClean="0"/>
              <a:t>an experience, opinion, or </a:t>
            </a:r>
          </a:p>
          <a:p>
            <a:r>
              <a:rPr lang="en-US" dirty="0" smtClean="0"/>
              <a:t>setting a mood or tone!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4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Tuesday:  Author’s Purpose and Author’s 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Author’s Perspective</a:t>
            </a:r>
          </a:p>
          <a:p>
            <a:r>
              <a:rPr lang="en-US" dirty="0" smtClean="0"/>
              <a:t>What is the author’s attitude towards the subject?</a:t>
            </a:r>
          </a:p>
          <a:p>
            <a:endParaRPr lang="en-US" dirty="0"/>
          </a:p>
          <a:p>
            <a:r>
              <a:rPr lang="en-US" dirty="0" smtClean="0"/>
              <a:t>How does the author feel about the subject?</a:t>
            </a:r>
          </a:p>
          <a:p>
            <a:endParaRPr lang="en-US" dirty="0"/>
          </a:p>
          <a:p>
            <a:r>
              <a:rPr lang="en-US" dirty="0" smtClean="0"/>
              <a:t>Does the author have bias towards the subject/topic?</a:t>
            </a:r>
          </a:p>
          <a:p>
            <a:endParaRPr lang="en-US" dirty="0"/>
          </a:p>
          <a:p>
            <a:r>
              <a:rPr lang="en-US" dirty="0" smtClean="0"/>
              <a:t>Look for clues within the text, and make inferences!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75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816</TotalTime>
  <Words>1201</Words>
  <Application>Microsoft Macintosh PowerPoint</Application>
  <PresentationFormat>On-screen Show (4:3)</PresentationFormat>
  <Paragraphs>161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Apothecary</vt:lpstr>
      <vt:lpstr>FCAT Boot Camp Week 3</vt:lpstr>
      <vt:lpstr>Monday:  Bellwork</vt:lpstr>
      <vt:lpstr>PhotO Caption</vt:lpstr>
      <vt:lpstr>Monday:  Main Idea</vt:lpstr>
      <vt:lpstr>Monday:  Question Stems</vt:lpstr>
      <vt:lpstr>Monday:  Activity</vt:lpstr>
      <vt:lpstr>Tuesday:  Bellwork</vt:lpstr>
      <vt:lpstr>Tuesday: Author’s Purpose, and Author’s Perspective</vt:lpstr>
      <vt:lpstr>Tuesday:  Author’s Purpose and Author’s Perspective</vt:lpstr>
      <vt:lpstr>Tuesday:  Question STems</vt:lpstr>
      <vt:lpstr>Tuesday:  Question STems</vt:lpstr>
      <vt:lpstr>Tuesday: Assignment</vt:lpstr>
      <vt:lpstr>Wednesday:  AVID</vt:lpstr>
      <vt:lpstr>Wednesday:  Intensive Language Arts</vt:lpstr>
      <vt:lpstr>Thursday:  Bellwork</vt:lpstr>
      <vt:lpstr>PowerPoint Presentation</vt:lpstr>
      <vt:lpstr>What does it all mean?</vt:lpstr>
      <vt:lpstr>Thursday:</vt:lpstr>
      <vt:lpstr>Thursday:  Powerpoint</vt:lpstr>
      <vt:lpstr>Friday:  Bellwork</vt:lpstr>
      <vt:lpstr>Friday:  Assignment</vt:lpstr>
      <vt:lpstr>Friday:  Rubric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FCAT Boot Camp Week 1</dc:title>
  <dc:creator>Calhoun Kerrale</dc:creator>
  <cp:lastModifiedBy>Calhoun Kerrale</cp:lastModifiedBy>
  <cp:revision>47</cp:revision>
  <dcterms:created xsi:type="dcterms:W3CDTF">2013-03-10T20:27:41Z</dcterms:created>
  <dcterms:modified xsi:type="dcterms:W3CDTF">2013-03-17T17:35:37Z</dcterms:modified>
</cp:coreProperties>
</file>