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8" r:id="rId1"/>
  </p:sldMasterIdLst>
  <p:notesMasterIdLst>
    <p:notesMasterId r:id="rId24"/>
  </p:notesMasterIdLst>
  <p:handoutMasterIdLst>
    <p:handoutMasterId r:id="rId25"/>
  </p:handoutMasterIdLst>
  <p:sldIdLst>
    <p:sldId id="274" r:id="rId2"/>
    <p:sldId id="325" r:id="rId3"/>
    <p:sldId id="339" r:id="rId4"/>
    <p:sldId id="278" r:id="rId5"/>
    <p:sldId id="323" r:id="rId6"/>
    <p:sldId id="340" r:id="rId7"/>
    <p:sldId id="326" r:id="rId8"/>
    <p:sldId id="344" r:id="rId9"/>
    <p:sldId id="332" r:id="rId10"/>
    <p:sldId id="341" r:id="rId11"/>
    <p:sldId id="342" r:id="rId12"/>
    <p:sldId id="329" r:id="rId13"/>
    <p:sldId id="343" r:id="rId14"/>
    <p:sldId id="345" r:id="rId15"/>
    <p:sldId id="275" r:id="rId16"/>
    <p:sldId id="314" r:id="rId17"/>
    <p:sldId id="316" r:id="rId18"/>
    <p:sldId id="331" r:id="rId19"/>
    <p:sldId id="318" r:id="rId20"/>
    <p:sldId id="327" r:id="rId21"/>
    <p:sldId id="333" r:id="rId22"/>
    <p:sldId id="309" r:id="rId23"/>
  </p:sldIdLst>
  <p:sldSz cx="9144000" cy="6858000" type="overhead"/>
  <p:notesSz cx="9180513" cy="6858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064" y="-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152"/>
    </p:cViewPr>
  </p:sorterViewPr>
  <p:notesViewPr>
    <p:cSldViewPr>
      <p:cViewPr varScale="1">
        <p:scale>
          <a:sx n="49" d="100"/>
          <a:sy n="49" d="100"/>
        </p:scale>
        <p:origin x="-528" y="-104"/>
      </p:cViewPr>
      <p:guideLst>
        <p:guide orient="horz" pos="2160"/>
        <p:guide pos="289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78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02238" y="0"/>
            <a:ext cx="3978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7000"/>
            <a:ext cx="3978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02238" y="6477000"/>
            <a:ext cx="3978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876DC2-7095-7947-A27E-A6F5D0A7C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95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78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02238" y="0"/>
            <a:ext cx="3978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62263" y="533400"/>
            <a:ext cx="3454400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3963" y="3276600"/>
            <a:ext cx="67325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7000"/>
            <a:ext cx="3978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02238" y="6477000"/>
            <a:ext cx="3978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D80F288-AA5E-FF44-8BA0-0A049FAC9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327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85A81FE-C753-1E47-AAF9-477B3549EA3A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4963" y="514350"/>
            <a:ext cx="3429000" cy="2571750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3963" y="3257550"/>
            <a:ext cx="6732587" cy="3086100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Times" charset="0"/>
            </a:endParaRPr>
          </a:p>
          <a:p>
            <a:r>
              <a:rPr lang="en-US" dirty="0">
                <a:latin typeface="Times" charset="0"/>
              </a:rPr>
              <a:t>NOTES</a:t>
            </a:r>
            <a:r>
              <a:rPr lang="en-US" dirty="0" smtClean="0">
                <a:latin typeface="Times" charset="0"/>
              </a:rPr>
              <a:t>: Welcome</a:t>
            </a:r>
            <a:r>
              <a:rPr lang="en-US" baseline="0" dirty="0" smtClean="0">
                <a:latin typeface="Times" charset="0"/>
              </a:rPr>
              <a:t>, sign-in, and flyers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a student share about Cornell Notes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80F288-AA5E-FF44-8BA0-0A049FAC9ED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83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a student share about what has helped them the most</a:t>
            </a:r>
            <a:r>
              <a:rPr lang="en-US" baseline="0" dirty="0" smtClean="0"/>
              <a:t> in class</a:t>
            </a:r>
            <a:r>
              <a:rPr lang="en-US" baseline="0" smtClean="0"/>
              <a:t>.  Heatherr </a:t>
            </a:r>
            <a:r>
              <a:rPr lang="en-US" baseline="0" dirty="0" smtClean="0"/>
              <a:t>has a good story about college prep.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80F288-AA5E-FF44-8BA0-0A049FAC9ED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7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80F288-AA5E-FF44-8BA0-0A049FAC9ED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76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 the kids.  Each student should say their name, grade, AP</a:t>
            </a:r>
            <a:r>
              <a:rPr lang="en-US" baseline="0" dirty="0" smtClean="0"/>
              <a:t> classes they are or have taken, and clubs/sports/activities they are involved 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80F288-AA5E-FF44-8BA0-0A049FAC9ED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40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C552D0E-D8D5-6345-AFB9-99D3F8931F65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4963" y="514350"/>
            <a:ext cx="3429000" cy="2571750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3963" y="3257550"/>
            <a:ext cx="6732587" cy="3086100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Times" charset="0"/>
            </a:endParaRPr>
          </a:p>
          <a:p>
            <a:r>
              <a:rPr lang="en-US" dirty="0">
                <a:latin typeface="Times" charset="0"/>
              </a:rPr>
              <a:t>NOTES</a:t>
            </a:r>
            <a:r>
              <a:rPr lang="en-US" dirty="0" smtClean="0">
                <a:latin typeface="Times" charset="0"/>
              </a:rPr>
              <a:t>:  When</a:t>
            </a:r>
            <a:r>
              <a:rPr lang="en-US" baseline="0" dirty="0" smtClean="0">
                <a:latin typeface="Times" charset="0"/>
              </a:rPr>
              <a:t> you are an AVID student there is a whole network of people who are there to help.  We have a very active faculty and 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Everyone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80F288-AA5E-FF44-8BA0-0A049FAC9ED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3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student will share their experience with being involved with the school, and community with</a:t>
            </a:r>
            <a:r>
              <a:rPr lang="en-US" baseline="0" dirty="0" smtClean="0"/>
              <a:t> AVID.  Probably a good one for Heather C.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80F288-AA5E-FF44-8BA0-0A049FAC9ED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6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a student talk about fieldtrips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80F288-AA5E-FF44-8BA0-0A049FAC9ED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34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a student talk about the family part of AVID.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80F288-AA5E-FF44-8BA0-0A049FAC9ED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41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A77C10D-1C5F-3A47-8A33-6948D21C6AA0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4963" y="514350"/>
            <a:ext cx="3429000" cy="2571750"/>
          </a:xfrm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3963" y="3257550"/>
            <a:ext cx="6732587" cy="3086100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Times" charset="0"/>
            </a:endParaRPr>
          </a:p>
          <a:p>
            <a:r>
              <a:rPr lang="en-US" dirty="0">
                <a:latin typeface="Times" charset="0"/>
              </a:rPr>
              <a:t>NOTES</a:t>
            </a:r>
            <a:r>
              <a:rPr lang="en-US" dirty="0" smtClean="0">
                <a:latin typeface="Times" charset="0"/>
              </a:rPr>
              <a:t>:  College readiness is what all education is shifting to and our AVID students will be the most prepared!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PHUHS AVID student looks like……..Explain a little why each one</a:t>
            </a:r>
            <a:r>
              <a:rPr lang="en-US" baseline="0" dirty="0" smtClean="0"/>
              <a:t> is important.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80F288-AA5E-FF44-8BA0-0A049FAC9ED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8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2F0292D-1797-49A5-8D2D-8D50C72EF3CC}" type="datetimeFigureOut">
              <a:rPr lang="en-US" smtClean="0"/>
              <a:t>9/3/13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7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5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5257800"/>
            <a:ext cx="9652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G"/><Relationship Id="rId9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9" Type="http://schemas.openxmlformats.org/officeDocument/2006/relationships/image" Target="../media/image44.jpeg"/><Relationship Id="rId10" Type="http://schemas.openxmlformats.org/officeDocument/2006/relationships/image" Target="../media/image45.jpeg"/><Relationship Id="rId11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mailto:princeke@pcsb.org" TargetMode="External"/><Relationship Id="rId3" Type="http://schemas.openxmlformats.org/officeDocument/2006/relationships/hyperlink" Target="mailto:winera@pcsb.or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LINNINGC@pcsb.or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lizvalletti@gmail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2.JPG"/><Relationship Id="rId9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524000" y="1676400"/>
            <a:ext cx="74676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hlink"/>
            </a:outerShdw>
          </a:effectLst>
        </p:spPr>
        <p:txBody>
          <a:bodyPr wrap="none" lIns="90487" tIns="44450" rIns="90487" bIns="44450" anchor="ctr"/>
          <a:lstStyle/>
          <a:p>
            <a:pPr>
              <a:defRPr/>
            </a:pPr>
            <a:r>
              <a:rPr lang="en-US" sz="5600" b="1">
                <a:solidFill>
                  <a:schemeClr val="tx2"/>
                </a:solidFill>
                <a:latin typeface="Times"/>
                <a:ea typeface="+mn-ea"/>
                <a:cs typeface="+mn-cs"/>
              </a:rPr>
              <a:t>AVID PROGRAM</a:t>
            </a:r>
          </a:p>
        </p:txBody>
      </p:sp>
      <p:sp>
        <p:nvSpPr>
          <p:cNvPr id="4098" name="Rectangle 7"/>
          <p:cNvSpPr>
            <a:spLocks noChangeArrowheads="1"/>
          </p:cNvSpPr>
          <p:nvPr/>
        </p:nvSpPr>
        <p:spPr bwMode="auto">
          <a:xfrm>
            <a:off x="1447800" y="2662238"/>
            <a:ext cx="7543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/>
              <a:t>ADVANCEMENT VIA INDIVIDUAL DETERMINATION</a:t>
            </a:r>
          </a:p>
        </p:txBody>
      </p:sp>
      <p:sp>
        <p:nvSpPr>
          <p:cNvPr id="4099" name="Rectangle 8"/>
          <p:cNvSpPr>
            <a:spLocks noChangeArrowheads="1"/>
          </p:cNvSpPr>
          <p:nvPr/>
        </p:nvSpPr>
        <p:spPr bwMode="auto">
          <a:xfrm>
            <a:off x="1447800" y="4224338"/>
            <a:ext cx="7620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/>
              <a:t>[L. </a:t>
            </a:r>
            <a:r>
              <a:rPr lang="en-US" sz="3200" i="1" dirty="0" err="1"/>
              <a:t>avidus</a:t>
            </a:r>
            <a:r>
              <a:rPr lang="en-US" sz="3200" i="1" dirty="0"/>
              <a:t>]:  eager for knowledge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915150" cy="1044388"/>
          </a:xfrm>
        </p:spPr>
        <p:txBody>
          <a:bodyPr/>
          <a:lstStyle/>
          <a:p>
            <a:r>
              <a:rPr lang="en-US" dirty="0" smtClean="0"/>
              <a:t>Field Trips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524000"/>
            <a:ext cx="73914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100 students</a:t>
            </a:r>
          </a:p>
          <a:p>
            <a:r>
              <a:rPr lang="en-US" dirty="0" smtClean="0"/>
              <a:t>Florida Gulf Coast University</a:t>
            </a:r>
          </a:p>
          <a:p>
            <a:pPr lvl="1"/>
            <a:r>
              <a:rPr lang="en-US" dirty="0" smtClean="0"/>
              <a:t>September 25</a:t>
            </a:r>
            <a:r>
              <a:rPr lang="en-US" baseline="30000" dirty="0" smtClean="0"/>
              <a:t>th</a:t>
            </a:r>
            <a:r>
              <a:rPr lang="en-US" dirty="0" smtClean="0"/>
              <a:t> 8 – 5pm </a:t>
            </a:r>
          </a:p>
          <a:p>
            <a:r>
              <a:rPr lang="en-US" dirty="0" smtClean="0"/>
              <a:t>University of South Florida Tampa/</a:t>
            </a:r>
            <a:r>
              <a:rPr lang="en-US" dirty="0" err="1" smtClean="0"/>
              <a:t>Mosi</a:t>
            </a:r>
            <a:endParaRPr lang="en-US" dirty="0" smtClean="0"/>
          </a:p>
          <a:p>
            <a:pPr lvl="1"/>
            <a:r>
              <a:rPr lang="en-US" dirty="0" smtClean="0"/>
              <a:t>TBA November</a:t>
            </a:r>
          </a:p>
          <a:p>
            <a:pPr lvl="1"/>
            <a:r>
              <a:rPr lang="en-US" dirty="0" smtClean="0"/>
              <a:t>Team Building</a:t>
            </a:r>
          </a:p>
          <a:p>
            <a:r>
              <a:rPr lang="en-US" dirty="0" smtClean="0"/>
              <a:t>Florida State University and University of North Florida (overnight)</a:t>
            </a:r>
          </a:p>
          <a:p>
            <a:pPr lvl="1"/>
            <a:r>
              <a:rPr lang="en-US" dirty="0" smtClean="0"/>
              <a:t>January 30</a:t>
            </a:r>
            <a:r>
              <a:rPr lang="en-US" baseline="30000" dirty="0" smtClean="0"/>
              <a:t>th &amp;</a:t>
            </a:r>
            <a:r>
              <a:rPr lang="en-US" dirty="0" smtClean="0"/>
              <a:t> 31</a:t>
            </a:r>
            <a:r>
              <a:rPr lang="en-US" baseline="30000" dirty="0" smtClean="0"/>
              <a:t>st</a:t>
            </a:r>
            <a:r>
              <a:rPr lang="en-US" dirty="0" smtClean="0"/>
              <a:t> 6 am – 5 pm</a:t>
            </a:r>
          </a:p>
          <a:p>
            <a:pPr lvl="1"/>
            <a:r>
              <a:rPr lang="en-US" dirty="0" smtClean="0"/>
              <a:t>Comfort Suites Tallahassee</a:t>
            </a:r>
          </a:p>
          <a:p>
            <a:r>
              <a:rPr lang="en-US" dirty="0" smtClean="0"/>
              <a:t>Busch Gardens</a:t>
            </a:r>
          </a:p>
          <a:p>
            <a:pPr lvl="1"/>
            <a:r>
              <a:rPr lang="en-US" dirty="0" smtClean="0"/>
              <a:t>March 7</a:t>
            </a:r>
            <a:r>
              <a:rPr lang="en-US" baseline="30000" dirty="0" smtClean="0"/>
              <a:t>th</a:t>
            </a:r>
            <a:r>
              <a:rPr lang="en-US" dirty="0" smtClean="0"/>
              <a:t> 7 am – 7 pm</a:t>
            </a:r>
          </a:p>
          <a:p>
            <a:pPr lvl="1"/>
            <a:r>
              <a:rPr lang="en-US" dirty="0" smtClean="0"/>
              <a:t>Problem Solving through Inquiry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0446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915150" cy="1044388"/>
          </a:xfrm>
        </p:spPr>
        <p:txBody>
          <a:bodyPr/>
          <a:lstStyle/>
          <a:p>
            <a:r>
              <a:rPr lang="en-US" dirty="0" smtClean="0"/>
              <a:t>$$$  Fundraisers  $$$$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24000"/>
            <a:ext cx="6838950" cy="4876800"/>
          </a:xfrm>
        </p:spPr>
        <p:txBody>
          <a:bodyPr/>
          <a:lstStyle/>
          <a:p>
            <a:r>
              <a:rPr lang="en-US" dirty="0" smtClean="0"/>
              <a:t>Fundraisers support the class!</a:t>
            </a:r>
          </a:p>
          <a:p>
            <a:pPr lvl="1"/>
            <a:r>
              <a:rPr lang="en-US" dirty="0" smtClean="0"/>
              <a:t>SAT/ACT Books, Content Material, Field Trips, Supplies</a:t>
            </a:r>
          </a:p>
          <a:p>
            <a:r>
              <a:rPr lang="en-US" dirty="0" smtClean="0"/>
              <a:t>Field Trips</a:t>
            </a:r>
          </a:p>
          <a:p>
            <a:r>
              <a:rPr lang="en-US" dirty="0" smtClean="0"/>
              <a:t>Yankee Candle September 3</a:t>
            </a:r>
            <a:r>
              <a:rPr lang="en-US" baseline="30000" dirty="0" smtClean="0"/>
              <a:t>rd</a:t>
            </a:r>
            <a:r>
              <a:rPr lang="en-US" dirty="0" smtClean="0"/>
              <a:t> – September 17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Pizza Hut</a:t>
            </a:r>
          </a:p>
          <a:p>
            <a:r>
              <a:rPr lang="en-US" dirty="0" err="1" smtClean="0"/>
              <a:t>Chik</a:t>
            </a:r>
            <a:r>
              <a:rPr lang="en-US" dirty="0" smtClean="0"/>
              <a:t> </a:t>
            </a:r>
            <a:r>
              <a:rPr lang="en-US" dirty="0" err="1" smtClean="0"/>
              <a:t>Fil</a:t>
            </a:r>
            <a:r>
              <a:rPr lang="en-US" dirty="0" smtClean="0"/>
              <a:t> A Nights</a:t>
            </a:r>
          </a:p>
          <a:p>
            <a:r>
              <a:rPr lang="en-US" dirty="0" smtClean="0"/>
              <a:t>Suggestions welcome!</a:t>
            </a:r>
          </a:p>
          <a:p>
            <a:r>
              <a:rPr lang="en-US" dirty="0" smtClean="0"/>
              <a:t>Grants</a:t>
            </a:r>
          </a:p>
        </p:txBody>
      </p:sp>
    </p:spTree>
    <p:extLst>
      <p:ext uri="{BB962C8B-B14F-4D97-AF65-F5344CB8AC3E}">
        <p14:creationId xmlns:p14="http://schemas.microsoft.com/office/powerpoint/2010/main" val="2807871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152400"/>
            <a:ext cx="2438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We are Family!!!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photo 2[2]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3185285"/>
            <a:ext cx="2743200" cy="3672715"/>
          </a:xfrm>
          <a:prstGeom prst="rect">
            <a:avLst/>
          </a:prstGeom>
        </p:spPr>
      </p:pic>
      <p:pic>
        <p:nvPicPr>
          <p:cNvPr id="8" name="Picture 7" descr="photo[6]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400"/>
            <a:ext cx="3028950" cy="4038600"/>
          </a:xfrm>
          <a:prstGeom prst="rect">
            <a:avLst/>
          </a:prstGeom>
        </p:spPr>
      </p:pic>
      <p:pic>
        <p:nvPicPr>
          <p:cNvPr id="9" name="Picture 8" descr="IMG_129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192188" cy="2362200"/>
          </a:xfrm>
          <a:prstGeom prst="rect">
            <a:avLst/>
          </a:prstGeom>
        </p:spPr>
      </p:pic>
      <p:pic>
        <p:nvPicPr>
          <p:cNvPr id="4" name="Picture 3" descr="Unknown-11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95400"/>
            <a:ext cx="2628900" cy="3505200"/>
          </a:xfrm>
          <a:prstGeom prst="rect">
            <a:avLst/>
          </a:prstGeom>
        </p:spPr>
      </p:pic>
      <p:pic>
        <p:nvPicPr>
          <p:cNvPr id="10" name="Picture 9" descr="IMG_026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097867"/>
            <a:ext cx="3672714" cy="2743200"/>
          </a:xfrm>
          <a:prstGeom prst="rect">
            <a:avLst/>
          </a:prstGeom>
        </p:spPr>
      </p:pic>
      <p:pic>
        <p:nvPicPr>
          <p:cNvPr id="11" name="Picture 10" descr="IMG_029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00"/>
            <a:ext cx="3962400" cy="2971800"/>
          </a:xfrm>
          <a:prstGeom prst="rect">
            <a:avLst/>
          </a:prstGeom>
        </p:spPr>
      </p:pic>
      <p:pic>
        <p:nvPicPr>
          <p:cNvPr id="5" name="Picture 4" descr="Unknown-28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0"/>
            <a:ext cx="2882900" cy="38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6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915150" cy="1120588"/>
          </a:xfrm>
        </p:spPr>
        <p:txBody>
          <a:bodyPr/>
          <a:lstStyle/>
          <a:p>
            <a:r>
              <a:rPr lang="en-US" dirty="0" smtClean="0"/>
              <a:t>T-Shirts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76400"/>
            <a:ext cx="6838950" cy="4361330"/>
          </a:xfrm>
        </p:spPr>
        <p:txBody>
          <a:bodyPr/>
          <a:lstStyle/>
          <a:p>
            <a:r>
              <a:rPr lang="en-US" dirty="0" smtClean="0"/>
              <a:t>On Sale NOW!  $10</a:t>
            </a:r>
          </a:p>
          <a:p>
            <a:r>
              <a:rPr lang="en-US" dirty="0" smtClean="0"/>
              <a:t>Designs – </a:t>
            </a:r>
          </a:p>
          <a:p>
            <a:r>
              <a:rPr lang="en-US" dirty="0" smtClean="0"/>
              <a:t>Checks payable to PHUHS</a:t>
            </a:r>
          </a:p>
          <a:p>
            <a:r>
              <a:rPr lang="en-US" dirty="0" smtClean="0"/>
              <a:t>September 3</a:t>
            </a:r>
            <a:r>
              <a:rPr lang="en-US" baseline="30000" dirty="0" smtClean="0"/>
              <a:t>rd</a:t>
            </a:r>
            <a:r>
              <a:rPr lang="en-US" dirty="0" smtClean="0"/>
              <a:t> – September 17</a:t>
            </a:r>
            <a:r>
              <a:rPr lang="en-US" baseline="30000" dirty="0" smtClean="0"/>
              <a:t>th</a:t>
            </a:r>
            <a:endParaRPr lang="en-US" dirty="0" smtClean="0"/>
          </a:p>
          <a:p>
            <a:r>
              <a:rPr lang="en-US" dirty="0" smtClean="0"/>
              <a:t>Must be worn on all field trips!  The first trip excluded.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907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991350" cy="1196788"/>
          </a:xfrm>
        </p:spPr>
        <p:txBody>
          <a:bodyPr/>
          <a:lstStyle/>
          <a:p>
            <a:r>
              <a:rPr lang="en-US" dirty="0" smtClean="0"/>
              <a:t>AVID Club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00200"/>
            <a:ext cx="6915150" cy="4437530"/>
          </a:xfrm>
        </p:spPr>
        <p:txBody>
          <a:bodyPr/>
          <a:lstStyle/>
          <a:p>
            <a:r>
              <a:rPr lang="en-US" dirty="0" smtClean="0"/>
              <a:t>WICOR Warriors</a:t>
            </a:r>
          </a:p>
          <a:p>
            <a:r>
              <a:rPr lang="en-US" dirty="0" smtClean="0"/>
              <a:t>Community Service Soldiers:  Relay for Life</a:t>
            </a:r>
          </a:p>
          <a:p>
            <a:r>
              <a:rPr lang="en-US" dirty="0" smtClean="0"/>
              <a:t>College Awareness Crew</a:t>
            </a:r>
          </a:p>
          <a:p>
            <a:r>
              <a:rPr lang="en-US" dirty="0" smtClean="0"/>
              <a:t>AVID Ambassadors</a:t>
            </a:r>
          </a:p>
          <a:p>
            <a:r>
              <a:rPr lang="en-US" dirty="0"/>
              <a:t>Tuesday September 10</a:t>
            </a:r>
            <a:r>
              <a:rPr lang="en-US" baseline="30000" dirty="0"/>
              <a:t>th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Tuesday October 8</a:t>
            </a:r>
            <a:r>
              <a:rPr lang="en-US" baseline="30000" dirty="0"/>
              <a:t>th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Tuesday November 12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2218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447800" y="457200"/>
            <a:ext cx="75438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algn="ctr" rotWithShape="0">
              <a:schemeClr val="bg1"/>
            </a:outerShdw>
          </a:effectLst>
        </p:spPr>
        <p:txBody>
          <a:bodyPr lIns="90487" tIns="44450" rIns="90487" bIns="44450" anchor="b"/>
          <a:lstStyle/>
          <a:p>
            <a:pPr>
              <a:defRPr/>
            </a:pPr>
            <a:r>
              <a:rPr lang="en-US" sz="4400" b="1">
                <a:solidFill>
                  <a:schemeClr val="tx2"/>
                </a:solidFill>
                <a:latin typeface="Times"/>
                <a:ea typeface="+mn-ea"/>
                <a:cs typeface="+mn-cs"/>
              </a:rPr>
              <a:t>The Mission of AVID</a:t>
            </a:r>
          </a:p>
        </p:txBody>
      </p:sp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1600200" y="3638550"/>
            <a:ext cx="70104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Times" charset="0"/>
              <a:buChar char="•"/>
            </a:pPr>
            <a:endParaRPr lang="en-US" sz="2200" b="1"/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1600200" y="1498600"/>
            <a:ext cx="7239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600" b="1"/>
              <a:t>AVID</a:t>
            </a:r>
            <a:r>
              <a:rPr lang="ja-JP" altLang="en-US" sz="3600" b="1"/>
              <a:t>’</a:t>
            </a:r>
            <a:r>
              <a:rPr lang="en-US" altLang="ja-JP" sz="3600" b="1"/>
              <a:t>s mission is to close the achievement gap by preparing all students for college readiness and success in a global society.</a:t>
            </a:r>
            <a:endParaRPr lang="en-US" sz="3600" b="1"/>
          </a:p>
        </p:txBody>
      </p:sp>
      <p:pic>
        <p:nvPicPr>
          <p:cNvPr id="2" name="Picture 1" descr="IMG_03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86200"/>
            <a:ext cx="3672714" cy="2743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 bwMode="auto">
          <a:xfrm>
            <a:off x="1371600" y="152400"/>
            <a:ext cx="72390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" charset="0"/>
              </a:rPr>
              <a:t>AVID Contract</a:t>
            </a:r>
            <a:endParaRPr lang="en-US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 bwMode="auto">
          <a:xfrm>
            <a:off x="1371600" y="914400"/>
            <a:ext cx="7696200" cy="556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I </a:t>
            </a:r>
            <a:r>
              <a:rPr lang="en-US" sz="2400" dirty="0">
                <a:solidFill>
                  <a:schemeClr val="tx1"/>
                </a:solidFill>
              </a:rPr>
              <a:t>agree to maintain satisfactory citizenship and attendance in all classes.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I agree to maintain the AVID binder with assignment/grade record sheets and daily notes in all classes.  I will use the binder in ALL classes.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I agree to complete all homework assignments and commit to at least two hours of homework every night.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I agree to maintain enrollment in college preparatory courses.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I agree to take notes in all my core subject areas as required in AVID.</a:t>
            </a:r>
            <a:endParaRPr lang="en-US" sz="2800" dirty="0">
              <a:solidFill>
                <a:schemeClr val="tx1"/>
              </a:solidFill>
            </a:endParaRP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I agree to participate fully in tutorials as required by AVID.</a:t>
            </a:r>
            <a:endParaRPr lang="en-US" sz="2800" dirty="0">
              <a:solidFill>
                <a:schemeClr val="tx1"/>
              </a:solidFill>
            </a:endParaRP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I agree to participate in field trips, college visitation and other AVID activities.</a:t>
            </a:r>
            <a:endParaRPr lang="en-US" sz="2800" dirty="0">
              <a:solidFill>
                <a:schemeClr val="tx1"/>
              </a:solidFill>
            </a:endParaRP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I agree to keep my parents fully informed of AVID program activities.</a:t>
            </a:r>
            <a:endParaRPr lang="en-US" sz="2800" dirty="0">
              <a:solidFill>
                <a:schemeClr val="tx1"/>
              </a:solidFill>
            </a:endParaRP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I agree to complete all my assignments in all classes including AVID.</a:t>
            </a:r>
            <a:endParaRPr lang="en-US" sz="2800" dirty="0">
              <a:solidFill>
                <a:schemeClr val="tx1"/>
              </a:solidFill>
            </a:endParaRP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I agree to participate in high-level standardized testing.</a:t>
            </a:r>
            <a:endParaRPr lang="en-US" sz="2800" dirty="0">
              <a:solidFill>
                <a:schemeClr val="tx1"/>
              </a:solidFill>
            </a:endParaRPr>
          </a:p>
          <a:p>
            <a:pPr lvl="3">
              <a:buFontTx/>
              <a:buNone/>
            </a:pPr>
            <a:endParaRPr lang="en-US" sz="2800" dirty="0">
              <a:solidFill>
                <a:schemeClr val="tx1"/>
              </a:solidFill>
              <a:latin typeface="Times" charset="0"/>
            </a:endParaRPr>
          </a:p>
          <a:p>
            <a:endParaRPr lang="en-US" dirty="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1371600" y="304800"/>
            <a:ext cx="7583487" cy="1044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rgbClr val="000000"/>
                </a:solidFill>
                <a:latin typeface="Times" charset="0"/>
              </a:rPr>
              <a:t>AVID Principles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779463" y="1143000"/>
            <a:ext cx="7583487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lvl="3"/>
            <a:r>
              <a:rPr lang="en-US" sz="2400" dirty="0" smtClean="0">
                <a:solidFill>
                  <a:srgbClr val="000000"/>
                </a:solidFill>
                <a:latin typeface="Times" charset="0"/>
              </a:rPr>
              <a:t>WICOR</a:t>
            </a:r>
            <a:r>
              <a:rPr lang="en-US" sz="2400" dirty="0">
                <a:solidFill>
                  <a:srgbClr val="000000"/>
                </a:solidFill>
                <a:latin typeface="Times" charset="0"/>
              </a:rPr>
              <a:t>: Writing to Learn, Inquiry, Collaboration, </a:t>
            </a:r>
            <a:r>
              <a:rPr lang="en-US" sz="2400" dirty="0" smtClean="0">
                <a:solidFill>
                  <a:srgbClr val="000000"/>
                </a:solidFill>
                <a:latin typeface="Times" charset="0"/>
              </a:rPr>
              <a:t>Organization, Reading</a:t>
            </a:r>
            <a:endParaRPr lang="en-US" sz="2400" dirty="0">
              <a:solidFill>
                <a:srgbClr val="000000"/>
              </a:solidFill>
              <a:latin typeface="Times" charset="0"/>
            </a:endParaRPr>
          </a:p>
          <a:p>
            <a:pPr lvl="3"/>
            <a:endParaRPr lang="en-US" sz="2400" dirty="0">
              <a:solidFill>
                <a:srgbClr val="000000"/>
              </a:solidFill>
              <a:latin typeface="Times" charset="0"/>
            </a:endParaRPr>
          </a:p>
          <a:p>
            <a:pPr lvl="3"/>
            <a:r>
              <a:rPr lang="en-US" sz="2400" dirty="0">
                <a:solidFill>
                  <a:srgbClr val="000000"/>
                </a:solidFill>
                <a:latin typeface="Times" charset="0"/>
              </a:rPr>
              <a:t>Organization:  Binders, planners, scheduling </a:t>
            </a:r>
            <a:r>
              <a:rPr lang="en-US" sz="2400" dirty="0" smtClean="0">
                <a:solidFill>
                  <a:srgbClr val="000000"/>
                </a:solidFill>
                <a:latin typeface="Times" charset="0"/>
              </a:rPr>
              <a:t>techniques, Self-Monitoring</a:t>
            </a:r>
            <a:endParaRPr lang="en-US" sz="2400" dirty="0">
              <a:solidFill>
                <a:srgbClr val="000000"/>
              </a:solidFill>
              <a:latin typeface="Times" charset="0"/>
            </a:endParaRPr>
          </a:p>
          <a:p>
            <a:pPr lvl="3"/>
            <a:endParaRPr lang="en-US" sz="2400" dirty="0">
              <a:solidFill>
                <a:srgbClr val="000000"/>
              </a:solidFill>
              <a:latin typeface="Times" charset="0"/>
            </a:endParaRPr>
          </a:p>
          <a:p>
            <a:pPr lvl="3"/>
            <a:r>
              <a:rPr lang="en-US" sz="2400" dirty="0">
                <a:solidFill>
                  <a:srgbClr val="000000"/>
                </a:solidFill>
                <a:latin typeface="Times" charset="0"/>
              </a:rPr>
              <a:t>Study Skills:  Tutorials, Test-Taking Skills, Cornell Notes, Study Smarter - NOT Harder!</a:t>
            </a:r>
          </a:p>
          <a:p>
            <a:pPr lvl="3"/>
            <a:endParaRPr lang="en-US" sz="2400" dirty="0" smtClean="0">
              <a:solidFill>
                <a:srgbClr val="000000"/>
              </a:solidFill>
              <a:latin typeface="Times" charset="0"/>
            </a:endParaRPr>
          </a:p>
          <a:p>
            <a:pPr lvl="3"/>
            <a:r>
              <a:rPr lang="en-US" sz="2400" dirty="0" smtClean="0">
                <a:solidFill>
                  <a:srgbClr val="000000"/>
                </a:solidFill>
                <a:latin typeface="Times" charset="0"/>
              </a:rPr>
              <a:t>Self- Advocacy!!  It is YOUR motivation – not OUR motivation</a:t>
            </a:r>
          </a:p>
          <a:p>
            <a:pPr lvl="3"/>
            <a:endParaRPr lang="en-US" sz="2400" dirty="0" smtClean="0">
              <a:solidFill>
                <a:srgbClr val="000000"/>
              </a:solidFill>
              <a:latin typeface="Times" charset="0"/>
            </a:endParaRPr>
          </a:p>
          <a:p>
            <a:pPr lvl="3"/>
            <a:r>
              <a:rPr lang="en-US" sz="2400" dirty="0" smtClean="0">
                <a:solidFill>
                  <a:srgbClr val="000000"/>
                </a:solidFill>
                <a:latin typeface="Times" charset="0"/>
              </a:rPr>
              <a:t>Grade Monitoring and Goal Setting</a:t>
            </a:r>
          </a:p>
          <a:p>
            <a:pPr lvl="3"/>
            <a:endParaRPr lang="en-US" sz="2400" dirty="0">
              <a:solidFill>
                <a:srgbClr val="000000"/>
              </a:solidFill>
              <a:latin typeface="Times" charset="0"/>
            </a:endParaRPr>
          </a:p>
          <a:p>
            <a:pPr marL="860425" lvl="3" indent="0">
              <a:buNone/>
            </a:pPr>
            <a:endParaRPr lang="en-US" dirty="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2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-152400"/>
            <a:ext cx="5122333" cy="6858000"/>
          </a:xfrm>
          <a:prstGeom prst="rect">
            <a:avLst/>
          </a:prstGeom>
        </p:spPr>
      </p:pic>
      <p:pic>
        <p:nvPicPr>
          <p:cNvPr id="8" name="Picture 7" descr="Unknown-3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3962400" cy="2971800"/>
          </a:xfrm>
          <a:prstGeom prst="rect">
            <a:avLst/>
          </a:prstGeom>
        </p:spPr>
      </p:pic>
      <p:pic>
        <p:nvPicPr>
          <p:cNvPr id="5" name="Content Placeholder 4" descr="IMG_0280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0" b="12850"/>
          <a:stretch>
            <a:fillRect/>
          </a:stretch>
        </p:blipFill>
        <p:spPr>
          <a:xfrm>
            <a:off x="4953000" y="4267200"/>
            <a:ext cx="4191000" cy="2456330"/>
          </a:xfrm>
        </p:spPr>
      </p:pic>
      <p:pic>
        <p:nvPicPr>
          <p:cNvPr id="6" name="Picture 5" descr="photo-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0"/>
            <a:ext cx="3187229" cy="4267200"/>
          </a:xfrm>
          <a:prstGeom prst="rect">
            <a:avLst/>
          </a:prstGeom>
        </p:spPr>
      </p:pic>
      <p:pic>
        <p:nvPicPr>
          <p:cNvPr id="9" name="Picture 8" descr="Unknown-37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3107268" cy="414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34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1295400" y="274638"/>
            <a:ext cx="7391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  <a:latin typeface="Times" charset="0"/>
              </a:rPr>
              <a:t>AVID Focus Skills for PHUHS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 bwMode="auto">
          <a:xfrm>
            <a:off x="1524000" y="1219200"/>
            <a:ext cx="7391400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r>
              <a:rPr lang="en-US" dirty="0">
                <a:solidFill>
                  <a:srgbClr val="000000"/>
                </a:solidFill>
                <a:latin typeface="Times" charset="0"/>
              </a:rPr>
              <a:t>Marking the </a:t>
            </a:r>
            <a:r>
              <a:rPr lang="en-US" dirty="0" smtClean="0">
                <a:solidFill>
                  <a:srgbClr val="000000"/>
                </a:solidFill>
                <a:latin typeface="Times" charset="0"/>
              </a:rPr>
              <a:t>Text</a:t>
            </a:r>
            <a:endParaRPr lang="en-US" dirty="0">
              <a:solidFill>
                <a:srgbClr val="000000"/>
              </a:solidFill>
              <a:latin typeface="Times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" charset="0"/>
              </a:rPr>
              <a:t>Reading with </a:t>
            </a:r>
            <a:r>
              <a:rPr lang="en-US" dirty="0" smtClean="0">
                <a:solidFill>
                  <a:srgbClr val="000000"/>
                </a:solidFill>
                <a:latin typeface="Times" charset="0"/>
              </a:rPr>
              <a:t>Purpose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" charset="0"/>
              </a:rPr>
              <a:t>Research Skills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" charset="0"/>
              </a:rPr>
              <a:t>Group Projects</a:t>
            </a:r>
            <a:endParaRPr lang="en-US" dirty="0">
              <a:solidFill>
                <a:srgbClr val="000000"/>
              </a:solidFill>
              <a:latin typeface="Times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" charset="0"/>
              </a:rPr>
              <a:t>Complete Organization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" charset="0"/>
              </a:rPr>
              <a:t>Costa’s Levels of Questioning</a:t>
            </a:r>
            <a:endParaRPr lang="en-US" dirty="0">
              <a:solidFill>
                <a:srgbClr val="000000"/>
              </a:solidFill>
              <a:latin typeface="Times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" charset="0"/>
              </a:rPr>
              <a:t>Cornell Notes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" charset="0"/>
              </a:rPr>
              <a:t>What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" charset="0"/>
              </a:rPr>
              <a:t>How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" charset="0"/>
              </a:rPr>
              <a:t>Why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" charset="0"/>
              </a:rPr>
              <a:t>Way of work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Times" charset="0"/>
              </a:rPr>
              <a:t>5 Step Method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Times" charset="0"/>
              </a:rPr>
              <a:t>STAR </a:t>
            </a:r>
            <a:r>
              <a:rPr lang="en-US" dirty="0" err="1">
                <a:solidFill>
                  <a:srgbClr val="000000"/>
                </a:solidFill>
                <a:latin typeface="Times" charset="0"/>
              </a:rPr>
              <a:t>Notetaking</a:t>
            </a:r>
            <a:endParaRPr lang="en-US" dirty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2667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57912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Introductions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4038600"/>
            <a:ext cx="4324350" cy="1524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Mrs. Prince and Mrs. </a:t>
            </a:r>
            <a:r>
              <a:rPr lang="en-US" dirty="0" err="1" smtClean="0">
                <a:solidFill>
                  <a:srgbClr val="000000"/>
                </a:solidFill>
              </a:rPr>
              <a:t>Winer</a:t>
            </a:r>
            <a:r>
              <a:rPr lang="en-US" dirty="0" smtClean="0">
                <a:solidFill>
                  <a:srgbClr val="000000"/>
                </a:solidFill>
              </a:rPr>
              <a:t> welcome you to an amazing experience!  We are so excited you are a part of AVID!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IMG_1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3985683" cy="5314244"/>
          </a:xfrm>
          <a:prstGeom prst="rect">
            <a:avLst/>
          </a:prstGeom>
        </p:spPr>
      </p:pic>
      <p:pic>
        <p:nvPicPr>
          <p:cNvPr id="6" name="Picture 5" descr="IMG_112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8600"/>
            <a:ext cx="459089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08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019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7" y="4038600"/>
            <a:ext cx="2105848" cy="2819400"/>
          </a:xfrm>
          <a:prstGeom prst="rect">
            <a:avLst/>
          </a:prstGeom>
        </p:spPr>
      </p:pic>
      <p:pic>
        <p:nvPicPr>
          <p:cNvPr id="9" name="Picture 8" descr="IMG_098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69127"/>
            <a:ext cx="3352800" cy="4488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_025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5400"/>
            <a:ext cx="4648200" cy="3187229"/>
          </a:xfrm>
          <a:prstGeom prst="rect">
            <a:avLst/>
          </a:prstGeom>
        </p:spPr>
      </p:pic>
      <p:pic>
        <p:nvPicPr>
          <p:cNvPr id="5" name="Picture 4" descr="IMG_105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3"/>
            <a:ext cx="4495800" cy="3208867"/>
          </a:xfrm>
          <a:prstGeom prst="rect">
            <a:avLst/>
          </a:prstGeom>
        </p:spPr>
      </p:pic>
      <p:pic>
        <p:nvPicPr>
          <p:cNvPr id="11" name="Picture 10" descr="IMG_660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2133600"/>
            <a:ext cx="2895600" cy="1930400"/>
          </a:xfrm>
          <a:prstGeom prst="rect">
            <a:avLst/>
          </a:prstGeom>
        </p:spPr>
      </p:pic>
      <p:pic>
        <p:nvPicPr>
          <p:cNvPr id="14" name="Picture 13" descr="Unknown-6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2590800"/>
            <a:ext cx="2717800" cy="2038350"/>
          </a:xfrm>
          <a:prstGeom prst="rect">
            <a:avLst/>
          </a:prstGeom>
        </p:spPr>
      </p:pic>
      <p:pic>
        <p:nvPicPr>
          <p:cNvPr id="10" name="Picture 9" descr="IMG_6607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209800"/>
            <a:ext cx="2628900" cy="1752600"/>
          </a:xfrm>
          <a:prstGeom prst="rect">
            <a:avLst/>
          </a:prstGeom>
        </p:spPr>
      </p:pic>
      <p:pic>
        <p:nvPicPr>
          <p:cNvPr id="15" name="Picture 14" descr="Unknown-35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886200"/>
            <a:ext cx="2672862" cy="2971800"/>
          </a:xfrm>
          <a:prstGeom prst="rect">
            <a:avLst/>
          </a:prstGeom>
        </p:spPr>
      </p:pic>
      <p:pic>
        <p:nvPicPr>
          <p:cNvPr id="13" name="Picture 12" descr="IMG_058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03" y="4495800"/>
            <a:ext cx="2779097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8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5257800" cy="1044388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p</a:t>
            </a:r>
            <a:r>
              <a:rPr lang="en-US" dirty="0" err="1" smtClean="0">
                <a:solidFill>
                  <a:srgbClr val="000000"/>
                </a:solidFill>
              </a:rPr>
              <a:t>huhsavid.weebly.com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Screen shot 2013-07-22 at 3.29.04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56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6866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2133600" y="990600"/>
            <a:ext cx="5943600" cy="440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dirty="0"/>
              <a:t>Please contact </a:t>
            </a:r>
            <a:r>
              <a:rPr lang="en-US" sz="3200" dirty="0" smtClean="0"/>
              <a:t>us if </a:t>
            </a:r>
            <a:r>
              <a:rPr lang="en-US" sz="3200" dirty="0"/>
              <a:t>you have any questions or want more information.</a:t>
            </a:r>
          </a:p>
          <a:p>
            <a:r>
              <a:rPr lang="en-US" sz="3200" dirty="0"/>
              <a:t>Kerrale Prince</a:t>
            </a:r>
          </a:p>
          <a:p>
            <a:r>
              <a:rPr lang="en-US" sz="3200" dirty="0">
                <a:hlinkClick r:id="rId2"/>
              </a:rPr>
              <a:t>princeke@</a:t>
            </a:r>
            <a:r>
              <a:rPr lang="en-US" sz="3200" dirty="0" smtClean="0">
                <a:hlinkClick r:id="rId2"/>
              </a:rPr>
              <a:t>pcsb.org</a:t>
            </a:r>
            <a:endParaRPr lang="en-US" sz="3200" dirty="0" smtClean="0"/>
          </a:p>
          <a:p>
            <a:r>
              <a:rPr lang="en-US" sz="3200" dirty="0" smtClean="0"/>
              <a:t>Allison </a:t>
            </a:r>
            <a:r>
              <a:rPr lang="en-US" sz="3200" dirty="0" err="1" smtClean="0"/>
              <a:t>Winer</a:t>
            </a:r>
            <a:endParaRPr lang="en-US" sz="3200" dirty="0" smtClean="0"/>
          </a:p>
          <a:p>
            <a:r>
              <a:rPr lang="en-US" sz="3200" dirty="0">
                <a:hlinkClick r:id="rId3"/>
              </a:rPr>
              <a:t>w</a:t>
            </a:r>
            <a:r>
              <a:rPr lang="en-US" sz="3200" dirty="0" smtClean="0">
                <a:hlinkClick r:id="rId3"/>
              </a:rPr>
              <a:t>inera@pcsb.org</a:t>
            </a:r>
            <a:endParaRPr lang="en-US" sz="3200" dirty="0" smtClean="0"/>
          </a:p>
          <a:p>
            <a:endParaRPr lang="en-US" sz="3200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Mrs. Colleen </a:t>
            </a:r>
            <a:r>
              <a:rPr lang="en-US" dirty="0" err="1" smtClean="0"/>
              <a:t>Linning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81200"/>
            <a:ext cx="6991350" cy="4056530"/>
          </a:xfrm>
        </p:spPr>
        <p:txBody>
          <a:bodyPr/>
          <a:lstStyle/>
          <a:p>
            <a:r>
              <a:rPr lang="en-US" dirty="0" smtClean="0"/>
              <a:t>Volunteer Coordinator</a:t>
            </a:r>
          </a:p>
          <a:p>
            <a:r>
              <a:rPr lang="en-US" dirty="0" err="1"/>
              <a:t>Linning</a:t>
            </a:r>
            <a:r>
              <a:rPr lang="en-US" dirty="0"/>
              <a:t> Colleen </a:t>
            </a:r>
            <a:r>
              <a:rPr lang="en-US" dirty="0" smtClean="0">
                <a:hlinkClick r:id="rId2"/>
              </a:rPr>
              <a:t>LINNINGC</a:t>
            </a:r>
            <a:r>
              <a:rPr lang="en-US" dirty="0">
                <a:hlinkClick r:id="rId2"/>
              </a:rPr>
              <a:t>@</a:t>
            </a:r>
            <a:r>
              <a:rPr lang="en-US" dirty="0" smtClean="0">
                <a:hlinkClick r:id="rId2"/>
              </a:rPr>
              <a:t>pcsb.org</a:t>
            </a:r>
            <a:endParaRPr lang="en-US" dirty="0" smtClean="0"/>
          </a:p>
          <a:p>
            <a:r>
              <a:rPr lang="en-US" dirty="0" smtClean="0"/>
              <a:t>Level 2 Screening on September 10</a:t>
            </a:r>
            <a:r>
              <a:rPr lang="en-US" baseline="30000" dirty="0" smtClean="0"/>
              <a:t>th</a:t>
            </a:r>
            <a:r>
              <a:rPr lang="en-US" dirty="0" smtClean="0"/>
              <a:t> by appointment</a:t>
            </a:r>
          </a:p>
          <a:p>
            <a:r>
              <a:rPr lang="en-US" dirty="0" smtClean="0"/>
              <a:t>Must register as a school volunteer at PHUHS</a:t>
            </a:r>
          </a:p>
        </p:txBody>
      </p:sp>
    </p:spTree>
    <p:extLst>
      <p:ext uri="{BB962C8B-B14F-4D97-AF65-F5344CB8AC3E}">
        <p14:creationId xmlns:p14="http://schemas.microsoft.com/office/powerpoint/2010/main" val="2071032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3"/>
          <p:cNvSpPr>
            <a:spLocks noChangeArrowheads="1"/>
          </p:cNvSpPr>
          <p:nvPr/>
        </p:nvSpPr>
        <p:spPr bwMode="auto">
          <a:xfrm>
            <a:off x="1524000" y="285750"/>
            <a:ext cx="733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r>
              <a:rPr lang="en-US" sz="2800" b="1">
                <a:solidFill>
                  <a:schemeClr val="tx2"/>
                </a:solidFill>
                <a:latin typeface="Times New Roman" charset="0"/>
              </a:rPr>
              <a:t>AVID:  Collaborative Support for the Success of Underserved Students</a:t>
            </a:r>
          </a:p>
        </p:txBody>
      </p:sp>
      <p:sp>
        <p:nvSpPr>
          <p:cNvPr id="8194" name="Oval 5"/>
          <p:cNvSpPr>
            <a:spLocks noChangeArrowheads="1"/>
          </p:cNvSpPr>
          <p:nvPr/>
        </p:nvSpPr>
        <p:spPr bwMode="auto">
          <a:xfrm>
            <a:off x="5943600" y="1600200"/>
            <a:ext cx="1358900" cy="1358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279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Oval 6"/>
          <p:cNvSpPr>
            <a:spLocks noChangeArrowheads="1"/>
          </p:cNvSpPr>
          <p:nvPr/>
        </p:nvSpPr>
        <p:spPr bwMode="auto">
          <a:xfrm>
            <a:off x="7315200" y="2667000"/>
            <a:ext cx="1358900" cy="135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Oval 7"/>
          <p:cNvSpPr>
            <a:spLocks noChangeArrowheads="1"/>
          </p:cNvSpPr>
          <p:nvPr/>
        </p:nvSpPr>
        <p:spPr bwMode="auto">
          <a:xfrm>
            <a:off x="6705600" y="4343400"/>
            <a:ext cx="1358900" cy="1358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E70767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Oval 8"/>
          <p:cNvSpPr>
            <a:spLocks noChangeArrowheads="1"/>
          </p:cNvSpPr>
          <p:nvPr/>
        </p:nvSpPr>
        <p:spPr bwMode="auto">
          <a:xfrm>
            <a:off x="5562600" y="5334000"/>
            <a:ext cx="1358900" cy="1358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50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Oval 9"/>
          <p:cNvSpPr>
            <a:spLocks noChangeArrowheads="1"/>
          </p:cNvSpPr>
          <p:nvPr/>
        </p:nvSpPr>
        <p:spPr bwMode="auto">
          <a:xfrm>
            <a:off x="3810000" y="5334000"/>
            <a:ext cx="1358900" cy="1358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54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Oval 10"/>
          <p:cNvSpPr>
            <a:spLocks noChangeArrowheads="1"/>
          </p:cNvSpPr>
          <p:nvPr/>
        </p:nvSpPr>
        <p:spPr bwMode="auto">
          <a:xfrm>
            <a:off x="2160588" y="4648200"/>
            <a:ext cx="1358900" cy="135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Oval 11"/>
          <p:cNvSpPr>
            <a:spLocks noChangeArrowheads="1"/>
          </p:cNvSpPr>
          <p:nvPr/>
        </p:nvSpPr>
        <p:spPr bwMode="auto">
          <a:xfrm>
            <a:off x="1612900" y="3200400"/>
            <a:ext cx="1358900" cy="1358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F35B1B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Oval 12"/>
          <p:cNvSpPr>
            <a:spLocks noChangeArrowheads="1"/>
          </p:cNvSpPr>
          <p:nvPr/>
        </p:nvSpPr>
        <p:spPr bwMode="auto">
          <a:xfrm>
            <a:off x="2286000" y="1676400"/>
            <a:ext cx="1358900" cy="1358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7B00E4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Oval 13"/>
          <p:cNvSpPr>
            <a:spLocks noChangeArrowheads="1"/>
          </p:cNvSpPr>
          <p:nvPr/>
        </p:nvSpPr>
        <p:spPr bwMode="auto">
          <a:xfrm>
            <a:off x="4114800" y="1447800"/>
            <a:ext cx="1358900" cy="1358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EE1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>
            <a:off x="4189413" y="1670050"/>
            <a:ext cx="12112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/>
              <a:t>Colleges</a:t>
            </a:r>
          </a:p>
          <a:p>
            <a:r>
              <a:rPr lang="en-US" sz="1600" b="1"/>
              <a:t>and</a:t>
            </a:r>
          </a:p>
          <a:p>
            <a:r>
              <a:rPr lang="en-US" sz="1600" b="1"/>
              <a:t>Universities</a:t>
            </a:r>
          </a:p>
        </p:txBody>
      </p:sp>
      <p:sp>
        <p:nvSpPr>
          <p:cNvPr id="8204" name="Rectangle 15"/>
          <p:cNvSpPr>
            <a:spLocks noChangeArrowheads="1"/>
          </p:cNvSpPr>
          <p:nvPr/>
        </p:nvSpPr>
        <p:spPr bwMode="auto">
          <a:xfrm>
            <a:off x="6019800" y="2114550"/>
            <a:ext cx="12207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/>
              <a:t>Community</a:t>
            </a:r>
          </a:p>
        </p:txBody>
      </p:sp>
      <p:sp>
        <p:nvSpPr>
          <p:cNvPr id="8205" name="Rectangle 16"/>
          <p:cNvSpPr>
            <a:spLocks noChangeArrowheads="1"/>
          </p:cNvSpPr>
          <p:nvPr/>
        </p:nvSpPr>
        <p:spPr bwMode="auto">
          <a:xfrm>
            <a:off x="7605713" y="3194050"/>
            <a:ext cx="8477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/>
              <a:t>Parents</a:t>
            </a:r>
          </a:p>
        </p:txBody>
      </p:sp>
      <p:sp>
        <p:nvSpPr>
          <p:cNvPr id="8206" name="Rectangle 17"/>
          <p:cNvSpPr>
            <a:spLocks noChangeArrowheads="1"/>
          </p:cNvSpPr>
          <p:nvPr/>
        </p:nvSpPr>
        <p:spPr bwMode="auto">
          <a:xfrm>
            <a:off x="6705600" y="4876800"/>
            <a:ext cx="134461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/>
              <a:t>Administration</a:t>
            </a:r>
          </a:p>
        </p:txBody>
      </p:sp>
      <p:sp>
        <p:nvSpPr>
          <p:cNvPr id="8207" name="Rectangle 18"/>
          <p:cNvSpPr>
            <a:spLocks noChangeArrowheads="1"/>
          </p:cNvSpPr>
          <p:nvPr/>
        </p:nvSpPr>
        <p:spPr bwMode="auto">
          <a:xfrm>
            <a:off x="5657850" y="5853113"/>
            <a:ext cx="1152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/>
              <a:t>Counselors</a:t>
            </a:r>
          </a:p>
        </p:txBody>
      </p:sp>
      <p:sp>
        <p:nvSpPr>
          <p:cNvPr id="8208" name="Rectangle 19"/>
          <p:cNvSpPr>
            <a:spLocks noChangeArrowheads="1"/>
          </p:cNvSpPr>
          <p:nvPr/>
        </p:nvSpPr>
        <p:spPr bwMode="auto">
          <a:xfrm>
            <a:off x="3981450" y="5578475"/>
            <a:ext cx="971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/>
              <a:t>Subject</a:t>
            </a:r>
          </a:p>
          <a:p>
            <a:r>
              <a:rPr lang="en-US" sz="1600" b="1"/>
              <a:t>Area</a:t>
            </a:r>
          </a:p>
          <a:p>
            <a:r>
              <a:rPr lang="en-US" sz="1600" b="1"/>
              <a:t>Teachers</a:t>
            </a:r>
          </a:p>
        </p:txBody>
      </p:sp>
      <p:sp>
        <p:nvSpPr>
          <p:cNvPr id="8209" name="Rectangle 20"/>
          <p:cNvSpPr>
            <a:spLocks noChangeArrowheads="1"/>
          </p:cNvSpPr>
          <p:nvPr/>
        </p:nvSpPr>
        <p:spPr bwMode="auto">
          <a:xfrm>
            <a:off x="2438400" y="5181600"/>
            <a:ext cx="7683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/>
              <a:t>Tutors</a:t>
            </a:r>
          </a:p>
        </p:txBody>
      </p:sp>
      <p:sp>
        <p:nvSpPr>
          <p:cNvPr id="8210" name="Rectangle 21"/>
          <p:cNvSpPr>
            <a:spLocks noChangeArrowheads="1"/>
          </p:cNvSpPr>
          <p:nvPr/>
        </p:nvSpPr>
        <p:spPr bwMode="auto">
          <a:xfrm>
            <a:off x="1606550" y="3352800"/>
            <a:ext cx="134302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/>
              <a:t>AVID</a:t>
            </a:r>
          </a:p>
          <a:p>
            <a:r>
              <a:rPr lang="en-US" sz="1400" b="1"/>
              <a:t>Coordinator</a:t>
            </a:r>
          </a:p>
          <a:p>
            <a:r>
              <a:rPr lang="en-US" sz="1400" b="1"/>
              <a:t>(AVID Elective</a:t>
            </a:r>
          </a:p>
          <a:p>
            <a:r>
              <a:rPr lang="en-US" sz="1400" b="1"/>
              <a:t>Teacher)</a:t>
            </a:r>
          </a:p>
        </p:txBody>
      </p:sp>
      <p:sp>
        <p:nvSpPr>
          <p:cNvPr id="8211" name="Rectangle 22"/>
          <p:cNvSpPr>
            <a:spLocks noChangeArrowheads="1"/>
          </p:cNvSpPr>
          <p:nvPr/>
        </p:nvSpPr>
        <p:spPr bwMode="auto">
          <a:xfrm>
            <a:off x="2514600" y="1920875"/>
            <a:ext cx="892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/>
              <a:t>AVID</a:t>
            </a:r>
          </a:p>
          <a:p>
            <a:r>
              <a:rPr lang="en-US" sz="1600" b="1"/>
              <a:t>Support</a:t>
            </a:r>
          </a:p>
          <a:p>
            <a:r>
              <a:rPr lang="en-US" sz="1600" b="1"/>
              <a:t>Staff</a:t>
            </a:r>
          </a:p>
        </p:txBody>
      </p:sp>
      <p:cxnSp>
        <p:nvCxnSpPr>
          <p:cNvPr id="8212" name="AutoShape 38"/>
          <p:cNvCxnSpPr>
            <a:cxnSpLocks noChangeShapeType="1"/>
            <a:stCxn id="8201" idx="5"/>
          </p:cNvCxnSpPr>
          <p:nvPr/>
        </p:nvCxnSpPr>
        <p:spPr bwMode="auto">
          <a:xfrm>
            <a:off x="3446463" y="2836863"/>
            <a:ext cx="973137" cy="74453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13" name="AutoShape 39"/>
          <p:cNvCxnSpPr>
            <a:cxnSpLocks noChangeShapeType="1"/>
            <a:stCxn id="8200" idx="6"/>
          </p:cNvCxnSpPr>
          <p:nvPr/>
        </p:nvCxnSpPr>
        <p:spPr bwMode="auto">
          <a:xfrm>
            <a:off x="2971800" y="3879850"/>
            <a:ext cx="1447800" cy="635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14" name="AutoShape 41"/>
          <p:cNvCxnSpPr>
            <a:cxnSpLocks noChangeShapeType="1"/>
            <a:stCxn id="8199" idx="7"/>
          </p:cNvCxnSpPr>
          <p:nvPr/>
        </p:nvCxnSpPr>
        <p:spPr bwMode="auto">
          <a:xfrm flipV="1">
            <a:off x="3321050" y="4191000"/>
            <a:ext cx="1174750" cy="65563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15" name="AutoShape 45"/>
          <p:cNvCxnSpPr>
            <a:cxnSpLocks noChangeShapeType="1"/>
            <a:stCxn id="8196" idx="1"/>
          </p:cNvCxnSpPr>
          <p:nvPr/>
        </p:nvCxnSpPr>
        <p:spPr bwMode="auto">
          <a:xfrm flipH="1" flipV="1">
            <a:off x="5562600" y="4114800"/>
            <a:ext cx="1341438" cy="42703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16" name="AutoShape 46"/>
          <p:cNvCxnSpPr>
            <a:cxnSpLocks noChangeShapeType="1"/>
            <a:stCxn id="8195" idx="2"/>
          </p:cNvCxnSpPr>
          <p:nvPr/>
        </p:nvCxnSpPr>
        <p:spPr bwMode="auto">
          <a:xfrm flipH="1">
            <a:off x="5562600" y="3346450"/>
            <a:ext cx="1752600" cy="46355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17" name="AutoShape 47"/>
          <p:cNvCxnSpPr>
            <a:cxnSpLocks noChangeShapeType="1"/>
            <a:stCxn id="8194" idx="3"/>
          </p:cNvCxnSpPr>
          <p:nvPr/>
        </p:nvCxnSpPr>
        <p:spPr bwMode="auto">
          <a:xfrm flipH="1">
            <a:off x="5562600" y="2760663"/>
            <a:ext cx="579438" cy="59213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18" name="AutoShape 48"/>
          <p:cNvCxnSpPr>
            <a:cxnSpLocks noChangeShapeType="1"/>
            <a:stCxn id="8202" idx="4"/>
          </p:cNvCxnSpPr>
          <p:nvPr/>
        </p:nvCxnSpPr>
        <p:spPr bwMode="auto">
          <a:xfrm>
            <a:off x="4794250" y="2806700"/>
            <a:ext cx="82550" cy="546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219" name="Picture 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3276600"/>
            <a:ext cx="9652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0" name="Rectangle 55"/>
          <p:cNvSpPr>
            <a:spLocks noChangeArrowheads="1"/>
          </p:cNvSpPr>
          <p:nvPr/>
        </p:nvSpPr>
        <p:spPr bwMode="auto">
          <a:xfrm>
            <a:off x="4343400" y="4562475"/>
            <a:ext cx="12954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latin typeface="Times New Roman" charset="0"/>
              </a:rPr>
              <a:t>Student</a:t>
            </a:r>
          </a:p>
        </p:txBody>
      </p:sp>
      <p:cxnSp>
        <p:nvCxnSpPr>
          <p:cNvPr id="8221" name="AutoShape 57"/>
          <p:cNvCxnSpPr>
            <a:cxnSpLocks noChangeShapeType="1"/>
            <a:stCxn id="8198" idx="0"/>
          </p:cNvCxnSpPr>
          <p:nvPr/>
        </p:nvCxnSpPr>
        <p:spPr bwMode="auto">
          <a:xfrm flipV="1">
            <a:off x="4489450" y="5105400"/>
            <a:ext cx="158750" cy="2286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22" name="AutoShape 58"/>
          <p:cNvCxnSpPr>
            <a:cxnSpLocks noChangeShapeType="1"/>
            <a:stCxn id="8197" idx="1"/>
          </p:cNvCxnSpPr>
          <p:nvPr/>
        </p:nvCxnSpPr>
        <p:spPr bwMode="auto">
          <a:xfrm flipH="1" flipV="1">
            <a:off x="5486400" y="5105400"/>
            <a:ext cx="274638" cy="42703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0513" y="304800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The AVID Family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113" y="1981200"/>
            <a:ext cx="7583487" cy="420893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Tutors – College students who come in twice a week to help facilitate student led tutoring sessions.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Parents and Families – Chaperones for field trips, tutors, parent board members, fundraising, AVID Club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Community – Guest speakers, volunteer opportunities, college field trips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4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6991350" cy="968188"/>
          </a:xfrm>
        </p:spPr>
        <p:txBody>
          <a:bodyPr/>
          <a:lstStyle/>
          <a:p>
            <a:r>
              <a:rPr lang="en-US" dirty="0" smtClean="0"/>
              <a:t>  Liz </a:t>
            </a:r>
            <a:r>
              <a:rPr lang="en-US" dirty="0" err="1" smtClean="0"/>
              <a:t>Valletti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828800"/>
            <a:ext cx="6838950" cy="4208930"/>
          </a:xfrm>
        </p:spPr>
        <p:txBody>
          <a:bodyPr/>
          <a:lstStyle/>
          <a:p>
            <a:r>
              <a:rPr lang="en-US" dirty="0"/>
              <a:t>Elizabeth </a:t>
            </a:r>
            <a:r>
              <a:rPr lang="en-US" dirty="0" err="1"/>
              <a:t>Valletti</a:t>
            </a:r>
            <a:r>
              <a:rPr lang="en-US" dirty="0"/>
              <a:t> </a:t>
            </a:r>
            <a:r>
              <a:rPr lang="en-US" dirty="0" smtClean="0">
                <a:hlinkClick r:id="rId2"/>
              </a:rPr>
              <a:t>lizvalletti</a:t>
            </a:r>
            <a:r>
              <a:rPr lang="en-US" dirty="0">
                <a:hlinkClick r:id="rId2"/>
              </a:rPr>
              <a:t>@</a:t>
            </a:r>
            <a:r>
              <a:rPr lang="en-US" dirty="0" smtClean="0">
                <a:hlinkClick r:id="rId2"/>
              </a:rPr>
              <a:t>gmail.com</a:t>
            </a:r>
            <a:endParaRPr lang="en-US" dirty="0"/>
          </a:p>
          <a:p>
            <a:r>
              <a:rPr lang="en-US" dirty="0" smtClean="0"/>
              <a:t>Parent Board</a:t>
            </a:r>
          </a:p>
          <a:p>
            <a:r>
              <a:rPr lang="en-US" dirty="0" smtClean="0"/>
              <a:t>Volunteering Inquiry Forms</a:t>
            </a:r>
          </a:p>
          <a:p>
            <a:r>
              <a:rPr lang="en-US" dirty="0" smtClean="0"/>
              <a:t>AVID Board Member, AVID Club Leader, Guest Speaker, AVID Mailings, Field Trip Chaperone, Field Trip Coordinator, Fundraising</a:t>
            </a:r>
          </a:p>
          <a:p>
            <a:r>
              <a:rPr lang="en-US" dirty="0" smtClean="0"/>
              <a:t>Donations – Hospitality (teachers and students)</a:t>
            </a:r>
          </a:p>
          <a:p>
            <a:r>
              <a:rPr lang="en-US" dirty="0" smtClean="0"/>
              <a:t>Donations – AVID Supplies </a:t>
            </a:r>
          </a:p>
        </p:txBody>
      </p:sp>
    </p:spTree>
    <p:extLst>
      <p:ext uri="{BB962C8B-B14F-4D97-AF65-F5344CB8AC3E}">
        <p14:creationId xmlns:p14="http://schemas.microsoft.com/office/powerpoint/2010/main" val="2790638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5638800" cy="8382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Community Involvement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IMG_074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3016485" cy="4038600"/>
          </a:xfrm>
          <a:prstGeom prst="rect">
            <a:avLst/>
          </a:prstGeom>
        </p:spPr>
      </p:pic>
      <p:pic>
        <p:nvPicPr>
          <p:cNvPr id="7" name="Picture 6" descr="IMG_017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143000"/>
            <a:ext cx="3570693" cy="2667000"/>
          </a:xfrm>
          <a:prstGeom prst="rect">
            <a:avLst/>
          </a:prstGeom>
        </p:spPr>
      </p:pic>
      <p:pic>
        <p:nvPicPr>
          <p:cNvPr id="9" name="Picture 8" descr="Unknown-16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657600"/>
            <a:ext cx="3810000" cy="2857500"/>
          </a:xfrm>
          <a:prstGeom prst="rect">
            <a:avLst/>
          </a:prstGeom>
        </p:spPr>
      </p:pic>
      <p:pic>
        <p:nvPicPr>
          <p:cNvPr id="11" name="Picture 10" descr="Unknown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43300"/>
            <a:ext cx="44196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8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6991350" cy="1044388"/>
          </a:xfrm>
        </p:spPr>
        <p:txBody>
          <a:bodyPr/>
          <a:lstStyle/>
          <a:p>
            <a:r>
              <a:rPr lang="en-US" dirty="0" smtClean="0"/>
              <a:t>AVID Family Nights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524000"/>
            <a:ext cx="7467600" cy="5029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Thursday, </a:t>
            </a:r>
            <a:r>
              <a:rPr lang="en-US" b="1" dirty="0"/>
              <a:t>February 20</a:t>
            </a:r>
            <a:r>
              <a:rPr lang="en-US" b="1" baseline="30000" dirty="0"/>
              <a:t>th</a:t>
            </a:r>
            <a:r>
              <a:rPr lang="en-US" b="1" dirty="0"/>
              <a:t>, 2014 Gallery Walk Presented by AVID Club!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Agenda:  AVID club gallery walk, and presentations from the AVID Club Members </a:t>
            </a:r>
          </a:p>
          <a:p>
            <a:pPr marL="0" indent="0">
              <a:buNone/>
            </a:pPr>
            <a:r>
              <a:rPr lang="en-US" dirty="0"/>
              <a:t>	Incoming 9</a:t>
            </a:r>
            <a:r>
              <a:rPr lang="en-US" baseline="30000" dirty="0"/>
              <a:t>th</a:t>
            </a:r>
            <a:r>
              <a:rPr lang="en-US" dirty="0"/>
              <a:t> graders invited!</a:t>
            </a:r>
          </a:p>
          <a:p>
            <a:pPr marL="0" indent="0">
              <a:buNone/>
            </a:pPr>
            <a:r>
              <a:rPr lang="en-US" dirty="0"/>
              <a:t>Location:  </a:t>
            </a:r>
            <a:r>
              <a:rPr lang="en-US" dirty="0" smtClean="0"/>
              <a:t>Cafeteria   Time</a:t>
            </a:r>
            <a:r>
              <a:rPr lang="en-US" dirty="0"/>
              <a:t>:  6-7:30pm</a:t>
            </a:r>
          </a:p>
          <a:p>
            <a:pPr marL="0" indent="0">
              <a:buNone/>
            </a:pPr>
            <a:r>
              <a:rPr lang="en-US" b="1" dirty="0"/>
              <a:t> 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Thursday, </a:t>
            </a:r>
            <a:r>
              <a:rPr lang="en-US" b="1" dirty="0"/>
              <a:t>May 8</a:t>
            </a:r>
            <a:r>
              <a:rPr lang="en-US" b="1" baseline="30000" dirty="0"/>
              <a:t>th</a:t>
            </a:r>
            <a:r>
              <a:rPr lang="en-US" b="1" dirty="0"/>
              <a:t>, 2014 AVID Banquet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Agenda:  Celebration of 2013-2014, Senior Cord Presentation</a:t>
            </a:r>
          </a:p>
          <a:p>
            <a:pPr marL="0" indent="0">
              <a:buNone/>
            </a:pPr>
            <a:r>
              <a:rPr lang="en-US" dirty="0"/>
              <a:t>Location:  </a:t>
            </a:r>
            <a:r>
              <a:rPr lang="en-US" dirty="0" smtClean="0"/>
              <a:t>Cafeteria Time</a:t>
            </a:r>
            <a:r>
              <a:rPr lang="en-US" dirty="0"/>
              <a:t>:  6-8pm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745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known-2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14400"/>
            <a:ext cx="4673600" cy="350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3867"/>
            <a:ext cx="7583487" cy="688788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Field Trips and Fundraisers!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Unknown-25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038600"/>
            <a:ext cx="2514600" cy="3048000"/>
          </a:xfrm>
          <a:prstGeom prst="rect">
            <a:avLst/>
          </a:prstGeom>
        </p:spPr>
      </p:pic>
      <p:pic>
        <p:nvPicPr>
          <p:cNvPr id="7" name="Picture 6" descr="photo (4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2286000" cy="3060595"/>
          </a:xfrm>
          <a:prstGeom prst="rect">
            <a:avLst/>
          </a:prstGeom>
        </p:spPr>
      </p:pic>
      <p:pic>
        <p:nvPicPr>
          <p:cNvPr id="9" name="Picture 8" descr="IMG_031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685800"/>
            <a:ext cx="2686050" cy="3581400"/>
          </a:xfrm>
          <a:prstGeom prst="rect">
            <a:avLst/>
          </a:prstGeom>
        </p:spPr>
      </p:pic>
      <p:pic>
        <p:nvPicPr>
          <p:cNvPr id="11" name="Picture 10" descr="20121127_10023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810000"/>
            <a:ext cx="2286000" cy="3048000"/>
          </a:xfrm>
          <a:prstGeom prst="rect">
            <a:avLst/>
          </a:prstGeom>
        </p:spPr>
      </p:pic>
      <p:pic>
        <p:nvPicPr>
          <p:cNvPr id="12" name="Picture 11" descr="02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43867"/>
            <a:ext cx="2286000" cy="3048000"/>
          </a:xfrm>
          <a:prstGeom prst="rect">
            <a:avLst/>
          </a:prstGeom>
        </p:spPr>
      </p:pic>
      <p:pic>
        <p:nvPicPr>
          <p:cNvPr id="8" name="Picture 7" descr="IMG_031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54" y="685800"/>
            <a:ext cx="307581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4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15881</TotalTime>
  <Words>897</Words>
  <Application>Microsoft Macintosh PowerPoint</Application>
  <PresentationFormat>Overhead</PresentationFormat>
  <Paragraphs>160</Paragraphs>
  <Slides>22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Revolution</vt:lpstr>
      <vt:lpstr>PowerPoint Presentation</vt:lpstr>
      <vt:lpstr>Introductions</vt:lpstr>
      <vt:lpstr>      Mrs. Colleen Linning</vt:lpstr>
      <vt:lpstr>PowerPoint Presentation</vt:lpstr>
      <vt:lpstr>The AVID Family</vt:lpstr>
      <vt:lpstr>  Liz Valletti </vt:lpstr>
      <vt:lpstr>Community Involvement</vt:lpstr>
      <vt:lpstr>AVID Family Nights</vt:lpstr>
      <vt:lpstr> Field Trips and Fundraisers!</vt:lpstr>
      <vt:lpstr>Field Trips</vt:lpstr>
      <vt:lpstr>$$$  Fundraisers  $$$$</vt:lpstr>
      <vt:lpstr>We are Family!!!</vt:lpstr>
      <vt:lpstr>T-Shirts</vt:lpstr>
      <vt:lpstr>AVID Club</vt:lpstr>
      <vt:lpstr>PowerPoint Presentation</vt:lpstr>
      <vt:lpstr>AVID Contract</vt:lpstr>
      <vt:lpstr>AVID Principles</vt:lpstr>
      <vt:lpstr>PowerPoint Presentation</vt:lpstr>
      <vt:lpstr>AVID Focus Skills for PHUHS</vt:lpstr>
      <vt:lpstr>PowerPoint Presentation</vt:lpstr>
      <vt:lpstr>phuhsavid.weebly.com</vt:lpstr>
      <vt:lpstr>PowerPoint Presentation</vt:lpstr>
    </vt:vector>
  </TitlesOfParts>
  <Company>AVID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C. Derek Easterling</dc:creator>
  <cp:lastModifiedBy>Prince Kerrale</cp:lastModifiedBy>
  <cp:revision>174</cp:revision>
  <cp:lastPrinted>2002-09-18T18:09:11Z</cp:lastPrinted>
  <dcterms:created xsi:type="dcterms:W3CDTF">1999-04-12T14:06:16Z</dcterms:created>
  <dcterms:modified xsi:type="dcterms:W3CDTF">2013-09-04T00:09:50Z</dcterms:modified>
</cp:coreProperties>
</file>